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325" r:id="rId3"/>
    <p:sldId id="335" r:id="rId4"/>
    <p:sldId id="336" r:id="rId5"/>
    <p:sldId id="305" r:id="rId6"/>
    <p:sldId id="323" r:id="rId7"/>
    <p:sldId id="330" r:id="rId8"/>
    <p:sldId id="326" r:id="rId9"/>
    <p:sldId id="306" r:id="rId10"/>
    <p:sldId id="301" r:id="rId11"/>
    <p:sldId id="266" r:id="rId12"/>
    <p:sldId id="334" r:id="rId13"/>
    <p:sldId id="308" r:id="rId14"/>
    <p:sldId id="309" r:id="rId15"/>
    <p:sldId id="294" r:id="rId16"/>
    <p:sldId id="295" r:id="rId17"/>
    <p:sldId id="310" r:id="rId18"/>
    <p:sldId id="299" r:id="rId19"/>
    <p:sldId id="337" r:id="rId20"/>
    <p:sldId id="338" r:id="rId21"/>
    <p:sldId id="339" r:id="rId22"/>
    <p:sldId id="340" r:id="rId23"/>
    <p:sldId id="34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phraim Chirwa" initials="EC" lastIdx="6" clrIdx="0">
    <p:extLst>
      <p:ext uri="{19B8F6BF-5375-455C-9EA6-DF929625EA0E}">
        <p15:presenceInfo xmlns:p15="http://schemas.microsoft.com/office/powerpoint/2012/main" userId="Ephraim Chir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70C0"/>
    <a:srgbClr val="0000CC"/>
    <a:srgbClr val="FFFF00"/>
    <a:srgbClr val="007E39"/>
    <a:srgbClr val="8C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9" autoAdjust="0"/>
  </p:normalViewPr>
  <p:slideViewPr>
    <p:cSldViewPr>
      <p:cViewPr varScale="1">
        <p:scale>
          <a:sx n="53" d="100"/>
          <a:sy n="53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wit%20Alemu\Future%20Agriculture%20(April%203,%202009)\4%20APRA%20Rice%20commercialization\WS%202%20-%20Rice\Data\Rice%20production,%20import%20and%20consumption%20(2008%20-%202018)\Trends%20-%20rice%20production,%20import%20and%20consumption%20(2008%20-%202018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wit%20Alemu\Future%20Agriculture%20(April%203,%202009)\4%20APRA%20Rice%20commercialization\WS%202%20-%20Rice\Data\Rice%20production,%20import%20and%20consumption%20(2008%20-%202018)\Trends%20-%20rice%20production,%20import%20and%20consumption%20(2008%20-%202018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3"/>
          <c:tx>
            <c:strRef>
              <c:f>'prod, import and consumption'!$E$1</c:f>
              <c:strCache>
                <c:ptCount val="1"/>
                <c:pt idx="0">
                  <c:v>self-sufficiency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consumption'!$E$2:$E$13</c:f>
              <c:numCache>
                <c:formatCode>0</c:formatCode>
                <c:ptCount val="12"/>
                <c:pt idx="0">
                  <c:v>76.017414092062722</c:v>
                </c:pt>
                <c:pt idx="1">
                  <c:v>69.775467000148353</c:v>
                </c:pt>
                <c:pt idx="2">
                  <c:v>70.453503083014184</c:v>
                </c:pt>
                <c:pt idx="3">
                  <c:v>52.941073493353663</c:v>
                </c:pt>
                <c:pt idx="4">
                  <c:v>41.899804598797409</c:v>
                </c:pt>
                <c:pt idx="5">
                  <c:v>44.04682038040729</c:v>
                </c:pt>
                <c:pt idx="6">
                  <c:v>32.976626179690072</c:v>
                </c:pt>
                <c:pt idx="7">
                  <c:v>32.365426461125935</c:v>
                </c:pt>
                <c:pt idx="8">
                  <c:v>28.909428798940745</c:v>
                </c:pt>
                <c:pt idx="9">
                  <c:v>47.647396238722493</c:v>
                </c:pt>
                <c:pt idx="10">
                  <c:v>27.742850739053843</c:v>
                </c:pt>
                <c:pt idx="11">
                  <c:v>24.359942948872785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2-40A5-AE90-5B49F990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01792"/>
        <c:axId val="479699048"/>
      </c:barChart>
      <c:lineChart>
        <c:grouping val="standard"/>
        <c:varyColors val="0"/>
        <c:ser>
          <c:idx val="1"/>
          <c:order val="0"/>
          <c:tx>
            <c:strRef>
              <c:f>'prod, import and consumption'!$B$1</c:f>
              <c:strCache>
                <c:ptCount val="1"/>
                <c:pt idx="0">
                  <c:v>Production (1000 tons)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consumption'!$B$2:$B$13</c:f>
              <c:numCache>
                <c:formatCode>_(* #,##0.00_);_(* \(#,##0.00\);_(* "-"??_);_(@_)</c:formatCode>
                <c:ptCount val="12"/>
                <c:pt idx="0">
                  <c:v>71.316065000000009</c:v>
                </c:pt>
                <c:pt idx="1">
                  <c:v>71.393735000000007</c:v>
                </c:pt>
                <c:pt idx="2">
                  <c:v>103.1277</c:v>
                </c:pt>
                <c:pt idx="3">
                  <c:v>90.411953000000011</c:v>
                </c:pt>
                <c:pt idx="4">
                  <c:v>88.618546999999992</c:v>
                </c:pt>
                <c:pt idx="5">
                  <c:v>121.041562</c:v>
                </c:pt>
                <c:pt idx="6">
                  <c:v>92.362730000000013</c:v>
                </c:pt>
                <c:pt idx="7">
                  <c:v>131.821853</c:v>
                </c:pt>
                <c:pt idx="8">
                  <c:v>126.80644700000001</c:v>
                </c:pt>
                <c:pt idx="9">
                  <c:v>136.00072599999999</c:v>
                </c:pt>
                <c:pt idx="10">
                  <c:v>151.01833000000002</c:v>
                </c:pt>
                <c:pt idx="11" formatCode="0.00">
                  <c:v>171.854095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92-40A5-AE90-5B49F99063D6}"/>
            </c:ext>
          </c:extLst>
        </c:ser>
        <c:ser>
          <c:idx val="2"/>
          <c:order val="1"/>
          <c:tx>
            <c:strRef>
              <c:f>'prod, import and consumption'!$C$1</c:f>
              <c:strCache>
                <c:ptCount val="1"/>
                <c:pt idx="0">
                  <c:v>Import (1000 tons)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consumption'!$C$2:$C$13</c:f>
              <c:numCache>
                <c:formatCode>_(* #,##0.00_);_(* \(#,##0.00\);_(* "-"??_);_(@_)</c:formatCode>
                <c:ptCount val="12"/>
                <c:pt idx="0">
                  <c:v>22.499366439999996</c:v>
                </c:pt>
                <c:pt idx="1">
                  <c:v>30.92551568999999</c:v>
                </c:pt>
                <c:pt idx="2">
                  <c:v>43.249265639999997</c:v>
                </c:pt>
                <c:pt idx="3">
                  <c:v>80.36651262999996</c:v>
                </c:pt>
                <c:pt idx="4">
                  <c:v>122.88255150999994</c:v>
                </c:pt>
                <c:pt idx="5">
                  <c:v>153.76048036000012</c:v>
                </c:pt>
                <c:pt idx="6">
                  <c:v>187.72271445000007</c:v>
                </c:pt>
                <c:pt idx="7">
                  <c:v>275.4703331799999</c:v>
                </c:pt>
                <c:pt idx="8">
                  <c:v>311.82707938999999</c:v>
                </c:pt>
                <c:pt idx="9">
                  <c:v>149.43087517000001</c:v>
                </c:pt>
                <c:pt idx="10">
                  <c:v>393.33210976000009</c:v>
                </c:pt>
                <c:pt idx="11" formatCode="0.00">
                  <c:v>533.62413769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892-40A5-AE90-5B49F99063D6}"/>
            </c:ext>
          </c:extLst>
        </c:ser>
        <c:ser>
          <c:idx val="3"/>
          <c:order val="2"/>
          <c:tx>
            <c:strRef>
              <c:f>'prod, import and consumption'!$D$1</c:f>
              <c:strCache>
                <c:ptCount val="1"/>
                <c:pt idx="0">
                  <c:v>Consumption (1000 tons)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consumption'!$D$2:$D$13</c:f>
              <c:numCache>
                <c:formatCode>_(* #,##0.00_);_(* \(#,##0.00\);_(* "-"??_);_(@_)</c:formatCode>
                <c:ptCount val="12"/>
                <c:pt idx="0">
                  <c:v>93.815431439999998</c:v>
                </c:pt>
                <c:pt idx="1">
                  <c:v>102.31925068999999</c:v>
                </c:pt>
                <c:pt idx="2">
                  <c:v>146.37696564000001</c:v>
                </c:pt>
                <c:pt idx="3">
                  <c:v>170.77846562999997</c:v>
                </c:pt>
                <c:pt idx="4">
                  <c:v>211.50109850999993</c:v>
                </c:pt>
                <c:pt idx="5">
                  <c:v>274.80204236000009</c:v>
                </c:pt>
                <c:pt idx="6">
                  <c:v>280.08544445000007</c:v>
                </c:pt>
                <c:pt idx="7">
                  <c:v>407.29218617999993</c:v>
                </c:pt>
                <c:pt idx="8">
                  <c:v>438.63352638999999</c:v>
                </c:pt>
                <c:pt idx="9">
                  <c:v>285.43160117000002</c:v>
                </c:pt>
                <c:pt idx="10">
                  <c:v>544.35043976000009</c:v>
                </c:pt>
                <c:pt idx="11" formatCode="0.00">
                  <c:v>705.47823269000003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892-40A5-AE90-5B49F990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388720"/>
        <c:axId val="562221128"/>
      </c:lineChart>
      <c:catAx>
        <c:axId val="47838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21128"/>
        <c:crosses val="autoZero"/>
        <c:auto val="1"/>
        <c:lblAlgn val="ctr"/>
        <c:lblOffset val="100"/>
        <c:noMultiLvlLbl val="0"/>
      </c:catAx>
      <c:valAx>
        <c:axId val="56222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Volume (1000 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8720"/>
        <c:crosses val="autoZero"/>
        <c:crossBetween val="between"/>
      </c:valAx>
      <c:valAx>
        <c:axId val="479699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Self-sufficienty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01792"/>
        <c:crosses val="max"/>
        <c:crossBetween val="between"/>
      </c:valAx>
      <c:catAx>
        <c:axId val="47970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699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3"/>
          <c:tx>
            <c:strRef>
              <c:f>'prod, import and consumption'!$E$1</c:f>
              <c:strCache>
                <c:ptCount val="1"/>
                <c:pt idx="0">
                  <c:v>self-sufficiency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consumption'!$E$2:$E$13</c:f>
              <c:numCache>
                <c:formatCode>0</c:formatCode>
                <c:ptCount val="12"/>
                <c:pt idx="0">
                  <c:v>76.017414092062722</c:v>
                </c:pt>
                <c:pt idx="1">
                  <c:v>69.775467000148353</c:v>
                </c:pt>
                <c:pt idx="2">
                  <c:v>70.453503083014184</c:v>
                </c:pt>
                <c:pt idx="3">
                  <c:v>52.941073493353663</c:v>
                </c:pt>
                <c:pt idx="4">
                  <c:v>41.899804598797409</c:v>
                </c:pt>
                <c:pt idx="5">
                  <c:v>44.04682038040729</c:v>
                </c:pt>
                <c:pt idx="6">
                  <c:v>32.976626179690072</c:v>
                </c:pt>
                <c:pt idx="7">
                  <c:v>32.365426461125935</c:v>
                </c:pt>
                <c:pt idx="8">
                  <c:v>28.909428798940745</c:v>
                </c:pt>
                <c:pt idx="9">
                  <c:v>47.647396238722493</c:v>
                </c:pt>
                <c:pt idx="10">
                  <c:v>27.742850739053843</c:v>
                </c:pt>
                <c:pt idx="11">
                  <c:v>24.359942948872785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2-40A5-AE90-5B49F990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01792"/>
        <c:axId val="479699048"/>
      </c:barChart>
      <c:lineChart>
        <c:grouping val="standard"/>
        <c:varyColors val="0"/>
        <c:ser>
          <c:idx val="1"/>
          <c:order val="0"/>
          <c:tx>
            <c:strRef>
              <c:f>'prod, import and consumption'!$B$1</c:f>
              <c:strCache>
                <c:ptCount val="1"/>
                <c:pt idx="0">
                  <c:v>Production (1000 tons)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consumption'!$B$2:$B$13</c:f>
              <c:numCache>
                <c:formatCode>_(* #,##0.00_);_(* \(#,##0.00\);_(* "-"??_);_(@_)</c:formatCode>
                <c:ptCount val="12"/>
                <c:pt idx="0">
                  <c:v>71.316065000000009</c:v>
                </c:pt>
                <c:pt idx="1">
                  <c:v>71.393735000000007</c:v>
                </c:pt>
                <c:pt idx="2">
                  <c:v>103.1277</c:v>
                </c:pt>
                <c:pt idx="3">
                  <c:v>90.411953000000011</c:v>
                </c:pt>
                <c:pt idx="4">
                  <c:v>88.618546999999992</c:v>
                </c:pt>
                <c:pt idx="5">
                  <c:v>121.041562</c:v>
                </c:pt>
                <c:pt idx="6">
                  <c:v>92.362730000000013</c:v>
                </c:pt>
                <c:pt idx="7">
                  <c:v>131.821853</c:v>
                </c:pt>
                <c:pt idx="8">
                  <c:v>126.80644700000001</c:v>
                </c:pt>
                <c:pt idx="9">
                  <c:v>136.00072599999999</c:v>
                </c:pt>
                <c:pt idx="10">
                  <c:v>151.01833000000002</c:v>
                </c:pt>
                <c:pt idx="11" formatCode="0.00">
                  <c:v>171.854095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92-40A5-AE90-5B49F99063D6}"/>
            </c:ext>
          </c:extLst>
        </c:ser>
        <c:ser>
          <c:idx val="2"/>
          <c:order val="1"/>
          <c:tx>
            <c:strRef>
              <c:f>'prod, import and consumption'!$C$1</c:f>
              <c:strCache>
                <c:ptCount val="1"/>
                <c:pt idx="0">
                  <c:v>Import (1000 tons)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consumption'!$C$2:$C$13</c:f>
              <c:numCache>
                <c:formatCode>_(* #,##0.00_);_(* \(#,##0.00\);_(* "-"??_);_(@_)</c:formatCode>
                <c:ptCount val="12"/>
                <c:pt idx="0">
                  <c:v>22.499366439999996</c:v>
                </c:pt>
                <c:pt idx="1">
                  <c:v>30.92551568999999</c:v>
                </c:pt>
                <c:pt idx="2">
                  <c:v>43.249265639999997</c:v>
                </c:pt>
                <c:pt idx="3">
                  <c:v>80.36651262999996</c:v>
                </c:pt>
                <c:pt idx="4">
                  <c:v>122.88255150999994</c:v>
                </c:pt>
                <c:pt idx="5">
                  <c:v>153.76048036000012</c:v>
                </c:pt>
                <c:pt idx="6">
                  <c:v>187.72271445000007</c:v>
                </c:pt>
                <c:pt idx="7">
                  <c:v>275.4703331799999</c:v>
                </c:pt>
                <c:pt idx="8">
                  <c:v>311.82707938999999</c:v>
                </c:pt>
                <c:pt idx="9">
                  <c:v>149.43087517000001</c:v>
                </c:pt>
                <c:pt idx="10">
                  <c:v>393.33210976000009</c:v>
                </c:pt>
                <c:pt idx="11" formatCode="0.00">
                  <c:v>533.62413769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892-40A5-AE90-5B49F99063D6}"/>
            </c:ext>
          </c:extLst>
        </c:ser>
        <c:ser>
          <c:idx val="3"/>
          <c:order val="2"/>
          <c:tx>
            <c:strRef>
              <c:f>'prod, import and consumption'!$D$1</c:f>
              <c:strCache>
                <c:ptCount val="1"/>
                <c:pt idx="0">
                  <c:v>Consumption (1000 tons)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'prod, import and consumption'!$A$2:$A$13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'prod, import and consumption'!$D$2:$D$13</c:f>
              <c:numCache>
                <c:formatCode>_(* #,##0.00_);_(* \(#,##0.00\);_(* "-"??_);_(@_)</c:formatCode>
                <c:ptCount val="12"/>
                <c:pt idx="0">
                  <c:v>93.815431439999998</c:v>
                </c:pt>
                <c:pt idx="1">
                  <c:v>102.31925068999999</c:v>
                </c:pt>
                <c:pt idx="2">
                  <c:v>146.37696564000001</c:v>
                </c:pt>
                <c:pt idx="3">
                  <c:v>170.77846562999997</c:v>
                </c:pt>
                <c:pt idx="4">
                  <c:v>211.50109850999993</c:v>
                </c:pt>
                <c:pt idx="5">
                  <c:v>274.80204236000009</c:v>
                </c:pt>
                <c:pt idx="6">
                  <c:v>280.08544445000007</c:v>
                </c:pt>
                <c:pt idx="7">
                  <c:v>407.29218617999993</c:v>
                </c:pt>
                <c:pt idx="8">
                  <c:v>438.63352638999999</c:v>
                </c:pt>
                <c:pt idx="9">
                  <c:v>285.43160117000002</c:v>
                </c:pt>
                <c:pt idx="10">
                  <c:v>544.35043976000009</c:v>
                </c:pt>
                <c:pt idx="11" formatCode="0.00">
                  <c:v>705.47823269000003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892-40A5-AE90-5B49F990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388720"/>
        <c:axId val="562221128"/>
      </c:lineChart>
      <c:catAx>
        <c:axId val="47838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21128"/>
        <c:crosses val="autoZero"/>
        <c:auto val="1"/>
        <c:lblAlgn val="ctr"/>
        <c:lblOffset val="100"/>
        <c:noMultiLvlLbl val="0"/>
      </c:catAx>
      <c:valAx>
        <c:axId val="56222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Volume (1000 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8720"/>
        <c:crosses val="autoZero"/>
        <c:crossBetween val="between"/>
      </c:valAx>
      <c:valAx>
        <c:axId val="479699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Self-sufficienty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01792"/>
        <c:crosses val="max"/>
        <c:crossBetween val="between"/>
      </c:valAx>
      <c:catAx>
        <c:axId val="47970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699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10204-5BD8-4EF3-AD8B-DBC4FFF1E68A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1831-8ED7-4DCA-B633-3AAEDD13D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5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% Self-Sufficiency = Domestic Production / Total Consumption (Production + Import) x 100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is driving rapid domestic consumption? Changing food preferences – </a:t>
            </a:r>
            <a:r>
              <a:rPr lang="en-GB" baseline="0" dirty="0" err="1" smtClean="0"/>
              <a:t>injera</a:t>
            </a:r>
            <a:r>
              <a:rPr lang="en-GB" baseline="0" dirty="0" smtClean="0"/>
              <a:t> being made from mixture of </a:t>
            </a:r>
            <a:r>
              <a:rPr lang="en-GB" baseline="0" dirty="0" err="1" smtClean="0"/>
              <a:t>teff</a:t>
            </a:r>
            <a:r>
              <a:rPr lang="en-GB" baseline="0" dirty="0" smtClean="0"/>
              <a:t> and rice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Huge potential to increase domestic production to meet growing demand</a:t>
            </a:r>
          </a:p>
          <a:p>
            <a:endParaRPr lang="en-GB" baseline="0" dirty="0" smtClean="0"/>
          </a:p>
          <a:p>
            <a:r>
              <a:rPr lang="en-GB" baseline="0" dirty="0" smtClean="0"/>
              <a:t>Data: </a:t>
            </a:r>
          </a:p>
          <a:p>
            <a:r>
              <a:rPr lang="en-GB" baseline="0" dirty="0" smtClean="0"/>
              <a:t>Import data from Customs </a:t>
            </a:r>
            <a:r>
              <a:rPr lang="en-GB" baseline="0" dirty="0" err="1" smtClean="0"/>
              <a:t>Dept</a:t>
            </a:r>
            <a:endParaRPr lang="en-GB" baseline="0" dirty="0" smtClean="0"/>
          </a:p>
          <a:p>
            <a:r>
              <a:rPr lang="en-GB" baseline="0" dirty="0" smtClean="0"/>
              <a:t>Production data from CSA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3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% Self-Sufficiency = Domestic Production / Total Consumption (Production + Import) x 100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is driving rapid domestic consumption? Changing food preferences – </a:t>
            </a:r>
            <a:r>
              <a:rPr lang="en-GB" baseline="0" dirty="0" err="1" smtClean="0"/>
              <a:t>injera</a:t>
            </a:r>
            <a:r>
              <a:rPr lang="en-GB" baseline="0" dirty="0" smtClean="0"/>
              <a:t> being made from mixture of </a:t>
            </a:r>
            <a:r>
              <a:rPr lang="en-GB" baseline="0" dirty="0" err="1" smtClean="0"/>
              <a:t>teff</a:t>
            </a:r>
            <a:r>
              <a:rPr lang="en-GB" baseline="0" dirty="0" smtClean="0"/>
              <a:t> and rice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Huge potential to increase domestic production to meet growing demand</a:t>
            </a:r>
          </a:p>
          <a:p>
            <a:endParaRPr lang="en-GB" baseline="0" dirty="0" smtClean="0"/>
          </a:p>
          <a:p>
            <a:r>
              <a:rPr lang="en-GB" baseline="0" dirty="0" smtClean="0"/>
              <a:t>Data: </a:t>
            </a:r>
          </a:p>
          <a:p>
            <a:r>
              <a:rPr lang="en-GB" baseline="0" dirty="0" smtClean="0"/>
              <a:t>Import data from Customs </a:t>
            </a:r>
            <a:r>
              <a:rPr lang="en-GB" baseline="0" dirty="0" err="1" smtClean="0"/>
              <a:t>Dept</a:t>
            </a:r>
            <a:endParaRPr lang="en-GB" baseline="0" dirty="0" smtClean="0"/>
          </a:p>
          <a:p>
            <a:r>
              <a:rPr lang="en-GB" baseline="0" dirty="0" smtClean="0"/>
              <a:t>Production data from CSA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increasing trend of rice imports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 a huge burden on foreign currency reserves.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achievements: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date, 35 improved varieties have been released – 15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rainfed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upland, 11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rainfed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lowland, 9 for irrigated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need to know more about which varieties farmers prefer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location specific crop mgmt. technologies have been generated: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Agronomic fertiliser rate and application time; seed spacing; planting methods…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directions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 with crossing and hybridisation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attention for irrigated rice – to improve expansion in irrigated regions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development variety development – including for export??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ecosystem oriented research approach in the development of crop mgmt. technologies related to agronomy, cropping systems and crop protection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mechanisation and food science research also needs to be strengthened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rice-livestock research (at least animal nutrition)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2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5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1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2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1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1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93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8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1831-8ED7-4DCA-B633-3AAEDD13D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828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772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80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84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36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082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499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514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935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580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268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B8BE-F7A6-4AD4-9259-F13AFF883473}" type="datetimeFigureOut">
              <a:rPr lang="en-ZA" smtClean="0"/>
              <a:pPr/>
              <a:t>2021/11/28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1ECF-6984-4137-9893-C0D17589AD1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674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dawit96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uture-agricultures.org/apra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661248"/>
            <a:ext cx="9180512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/>
          <p:cNvSpPr/>
          <p:nvPr/>
        </p:nvSpPr>
        <p:spPr>
          <a:xfrm>
            <a:off x="-3228" y="2741479"/>
            <a:ext cx="9180512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-3228" y="-1"/>
            <a:ext cx="9183740" cy="4014030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/>
          </a:p>
        </p:txBody>
      </p:sp>
      <p:sp>
        <p:nvSpPr>
          <p:cNvPr id="12" name="TextBox 11"/>
          <p:cNvSpPr txBox="1"/>
          <p:nvPr/>
        </p:nvSpPr>
        <p:spPr>
          <a:xfrm>
            <a:off x="287524" y="45476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Rice Commercialisation, Agrarian Changes, and Livelihood Impacts in Ethiopia</a:t>
            </a:r>
            <a:endParaRPr lang="en-ZA" sz="3600" b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192" y="2743200"/>
            <a:ext cx="888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29 November 2021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Rice </a:t>
            </a:r>
            <a:r>
              <a:rPr lang="en-GB" sz="2400" b="1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GB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ector </a:t>
            </a:r>
            <a:r>
              <a:rPr lang="en-GB" sz="2400" b="1" dirty="0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lang="en-GB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ransformation </a:t>
            </a:r>
            <a:r>
              <a:rPr lang="en-GB" sz="2400" b="1" dirty="0">
                <a:solidFill>
                  <a:schemeClr val="bg1"/>
                </a:solidFill>
                <a:cs typeface="Arial" panose="020B0604020202020204" pitchFamily="34" charset="0"/>
              </a:rPr>
              <a:t>E</a:t>
            </a:r>
            <a:r>
              <a:rPr lang="en-GB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vent </a:t>
            </a:r>
            <a:r>
              <a:rPr lang="en-GB" sz="2400" b="1" dirty="0">
                <a:solidFill>
                  <a:schemeClr val="bg1"/>
                </a:solidFill>
                <a:cs typeface="Arial" panose="020B0604020202020204" pitchFamily="34" charset="0"/>
              </a:rPr>
              <a:t>in Ethiopia </a:t>
            </a:r>
            <a:endParaRPr lang="en-GB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cs typeface="Arial" panose="020B0604020202020204" pitchFamily="34" charset="0"/>
              </a:rPr>
              <a:t>Lessons from the </a:t>
            </a:r>
            <a:r>
              <a:rPr lang="en-GB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APRA Ethiopia </a:t>
            </a:r>
            <a:r>
              <a:rPr lang="en-GB" sz="2400" b="1" dirty="0">
                <a:solidFill>
                  <a:schemeClr val="bg1"/>
                </a:solidFill>
                <a:cs typeface="Arial" panose="020B0604020202020204" pitchFamily="34" charset="0"/>
              </a:rPr>
              <a:t>Programme</a:t>
            </a:r>
            <a:endParaRPr lang="en-US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607323"/>
            <a:ext cx="9186455" cy="250677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42455" y="5644968"/>
            <a:ext cx="913805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310" y="4092786"/>
            <a:ext cx="2748145" cy="1799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" y="4091860"/>
            <a:ext cx="3041878" cy="1786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594" y="4116001"/>
            <a:ext cx="3197537" cy="1762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14814"/>
            <a:ext cx="842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Trends in rice production, imports and domestic consumption in Ethiopia</a:t>
            </a:r>
            <a:endParaRPr lang="en-ZA" sz="36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580388"/>
            <a:ext cx="84308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Rice production </a:t>
            </a:r>
            <a:r>
              <a:rPr lang="en-US" sz="2400" b="1" dirty="0" smtClean="0">
                <a:cs typeface="Arial" panose="020B0604020202020204" pitchFamily="34" charset="0"/>
              </a:rPr>
              <a:t>increased by nearly 44</a:t>
            </a:r>
            <a:r>
              <a:rPr lang="en-US" sz="2400" b="1" dirty="0" smtClean="0">
                <a:cs typeface="Arial" panose="020B0604020202020204" pitchFamily="34" charset="0"/>
              </a:rPr>
              <a:t>%</a:t>
            </a:r>
            <a:r>
              <a:rPr lang="en-US" sz="2800" dirty="0" smtClean="0">
                <a:cs typeface="Arial" panose="020B0604020202020204" pitchFamily="34" charset="0"/>
              </a:rPr>
              <a:t>: </a:t>
            </a:r>
            <a:r>
              <a:rPr lang="en-GB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</a:t>
            </a:r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72 thousand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Mt in 2008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sym typeface="Symbol" panose="05050102010706020507" pitchFamily="18" charset="2"/>
              </a:rPr>
              <a:t>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270 thousand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Mt in 2019/20</a:t>
            </a:r>
            <a:r>
              <a:rPr lang="en-US" sz="2400" dirty="0" smtClean="0">
                <a:cs typeface="Arial" panose="020B0604020202020204" pitchFamily="34" charset="0"/>
              </a:rPr>
              <a:t> (CSA data)</a:t>
            </a: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But rice imports also </a:t>
            </a:r>
            <a:r>
              <a:rPr lang="en-US" sz="2400" b="1" dirty="0">
                <a:cs typeface="Arial" panose="020B0604020202020204" pitchFamily="34" charset="0"/>
              </a:rPr>
              <a:t>increased </a:t>
            </a:r>
            <a:r>
              <a:rPr lang="en-US" sz="2400" b="1" dirty="0" smtClean="0">
                <a:cs typeface="Arial" panose="020B0604020202020204" pitchFamily="34" charset="0"/>
              </a:rPr>
              <a:t>by almost 14x over the same period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cs typeface="Arial" panose="020B0604020202020204" pitchFamily="34" charset="0"/>
              </a:rPr>
              <a:t>(</a:t>
            </a:r>
            <a:r>
              <a:rPr lang="en-GB" sz="2400" dirty="0">
                <a:solidFill>
                  <a:srgbClr val="0070C0"/>
                </a:solidFill>
                <a:sym typeface="Symbol" panose="05050102010706020507" pitchFamily="18" charset="2"/>
              </a:rPr>
              <a:t>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23 thousand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Mt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sym typeface="Symbol" panose="05050102010706020507" pitchFamily="18" charset="2"/>
              </a:rPr>
              <a:t>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400 thousand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Mt</a:t>
            </a:r>
            <a:r>
              <a:rPr lang="en-US" sz="2400" b="1" dirty="0" smtClean="0">
                <a:cs typeface="Arial" panose="020B0604020202020204" pitchFamily="34" charset="0"/>
              </a:rPr>
              <a:t>)</a:t>
            </a:r>
            <a:r>
              <a:rPr lang="en-US" sz="2400" dirty="0" smtClean="0">
                <a:cs typeface="Arial" panose="020B0604020202020204" pitchFamily="34" charset="0"/>
              </a:rPr>
              <a:t> – at a cost of USD 12 </a:t>
            </a:r>
            <a:r>
              <a:rPr lang="en-US" sz="2400" dirty="0">
                <a:cs typeface="Arial" panose="020B0604020202020204" pitchFamily="34" charset="0"/>
              </a:rPr>
              <a:t>mil in 2008 to </a:t>
            </a:r>
            <a:r>
              <a:rPr lang="en-US" sz="2400" dirty="0" smtClean="0">
                <a:cs typeface="Arial" panose="020B0604020202020204" pitchFamily="34" charset="0"/>
              </a:rPr>
              <a:t>close to USD 200 </a:t>
            </a:r>
            <a:r>
              <a:rPr lang="en-US" sz="2400" dirty="0">
                <a:cs typeface="Arial" panose="020B0604020202020204" pitchFamily="34" charset="0"/>
              </a:rPr>
              <a:t>mil in </a:t>
            </a:r>
            <a:r>
              <a:rPr lang="en-US" sz="2400" dirty="0" smtClean="0">
                <a:cs typeface="Arial" panose="020B0604020202020204" pitchFamily="34" charset="0"/>
              </a:rPr>
              <a:t>2019/20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The extent of rice self-sufficiency decreased –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70% in 2008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24% in 2019/20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This implies a </a:t>
            </a:r>
            <a:r>
              <a:rPr lang="en-US" sz="2400" b="1" dirty="0" smtClean="0">
                <a:cs typeface="Arial" panose="020B0604020202020204" pitchFamily="34" charset="0"/>
              </a:rPr>
              <a:t>significant increase in domestic consumption of rice</a:t>
            </a:r>
            <a:r>
              <a:rPr lang="en-US" sz="2400" dirty="0" smtClean="0"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cs typeface="Arial" panose="020B0604020202020204" pitchFamily="34" charset="0"/>
              </a:rPr>
              <a:t>with demand continuing to rise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161345"/>
            <a:ext cx="842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Trends </a:t>
            </a:r>
            <a:r>
              <a:rPr lang="en-GB" sz="3600" b="1" dirty="0">
                <a:solidFill>
                  <a:srgbClr val="007E39"/>
                </a:solidFill>
                <a:cs typeface="Arial" panose="020B0604020202020204" pitchFamily="34" charset="0"/>
              </a:rPr>
              <a:t>in </a:t>
            </a:r>
            <a:r>
              <a:rPr lang="en-GB" sz="36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production</a:t>
            </a:r>
            <a:r>
              <a:rPr lang="en-GB" sz="3600" b="1" dirty="0">
                <a:solidFill>
                  <a:srgbClr val="007E39"/>
                </a:solidFill>
                <a:cs typeface="Arial" panose="020B0604020202020204" pitchFamily="34" charset="0"/>
              </a:rPr>
              <a:t>, imports and self-sufficiency in rice (2008 – </a:t>
            </a:r>
            <a:r>
              <a:rPr lang="en-GB" sz="36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2019)</a:t>
            </a:r>
            <a:endParaRPr lang="en-ZA" sz="3600" b="1" dirty="0">
              <a:solidFill>
                <a:srgbClr val="007E39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9" name="Picture 18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37200677"/>
              </p:ext>
            </p:extLst>
          </p:nvPr>
        </p:nvGraphicFramePr>
        <p:xfrm>
          <a:off x="228600" y="1580654"/>
          <a:ext cx="8519864" cy="43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63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161345"/>
            <a:ext cx="842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Trends </a:t>
            </a:r>
            <a:r>
              <a:rPr lang="en-GB" sz="3600" b="1" dirty="0">
                <a:solidFill>
                  <a:srgbClr val="007E39"/>
                </a:solidFill>
                <a:cs typeface="Arial" panose="020B0604020202020204" pitchFamily="34" charset="0"/>
              </a:rPr>
              <a:t>in </a:t>
            </a:r>
            <a:r>
              <a:rPr lang="en-GB" sz="36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production</a:t>
            </a:r>
            <a:r>
              <a:rPr lang="en-GB" sz="3600" b="1" dirty="0">
                <a:solidFill>
                  <a:srgbClr val="007E39"/>
                </a:solidFill>
                <a:cs typeface="Arial" panose="020B0604020202020204" pitchFamily="34" charset="0"/>
              </a:rPr>
              <a:t>, imports and self-sufficiency in rice (2008 – </a:t>
            </a:r>
            <a:r>
              <a:rPr lang="en-GB" sz="36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2019)</a:t>
            </a:r>
            <a:endParaRPr lang="en-ZA" sz="3600" b="1" dirty="0">
              <a:solidFill>
                <a:srgbClr val="007E39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9" name="Picture 18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37200677"/>
              </p:ext>
            </p:extLst>
          </p:nvPr>
        </p:nvGraphicFramePr>
        <p:xfrm>
          <a:off x="228600" y="1580654"/>
          <a:ext cx="8519864" cy="43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26689" y="2122025"/>
            <a:ext cx="2069511" cy="7834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14786" y="2150246"/>
            <a:ext cx="2178329" cy="204075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1900" y="1739805"/>
            <a:ext cx="18962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How to fill this growing gap?</a:t>
            </a:r>
            <a:endParaRPr lang="en-GB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015" y="20491"/>
            <a:ext cx="8424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Rice imports – a burden on foreign currency and a systemic risk </a:t>
            </a:r>
            <a:endParaRPr lang="en-ZA" sz="32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091851"/>
            <a:ext cx="84245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The import bills for rice reached close to </a:t>
            </a:r>
            <a:r>
              <a:rPr lang="en-US" sz="2600" b="1" dirty="0" smtClean="0">
                <a:cs typeface="Arial" panose="020B0604020202020204" pitchFamily="34" charset="0"/>
              </a:rPr>
              <a:t>200 million USD </a:t>
            </a:r>
            <a:r>
              <a:rPr lang="en-US" sz="2600" dirty="0" smtClean="0">
                <a:cs typeface="Arial" panose="020B0604020202020204" pitchFamily="34" charset="0"/>
              </a:rPr>
              <a:t>in 2019 and is projected to increase in future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A substantial amount of the </a:t>
            </a:r>
            <a:r>
              <a:rPr lang="en-US" sz="2600" b="1" dirty="0" smtClean="0">
                <a:cs typeface="Arial" panose="020B0604020202020204" pitchFamily="34" charset="0"/>
              </a:rPr>
              <a:t>imported product is low-grade broken rice </a:t>
            </a:r>
            <a:r>
              <a:rPr lang="en-US" sz="2600" dirty="0" smtClean="0">
                <a:cs typeface="Arial" panose="020B0604020202020204" pitchFamily="34" charset="0"/>
              </a:rPr>
              <a:t>from Asia</a:t>
            </a:r>
            <a:endParaRPr lang="en-US" sz="2600" b="1" dirty="0" smtClean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48183"/>
              </p:ext>
            </p:extLst>
          </p:nvPr>
        </p:nvGraphicFramePr>
        <p:xfrm>
          <a:off x="526861" y="3259530"/>
          <a:ext cx="7992888" cy="2617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854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Type of rice product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Average proportion of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total rice product imported (%)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4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Milled Rice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</a:t>
                      </a:r>
                      <a:r>
                        <a:rPr lang="en-GB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70.88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4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Broken Rice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19.94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85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Husked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(brown) rice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  2.14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4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Total Paddy </a:t>
                      </a:r>
                      <a:r>
                        <a:rPr lang="en-GB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rice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  6.91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54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Rice flour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  0.14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2893513"/>
            <a:ext cx="4784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cs typeface="Arial" panose="020B0604020202020204" pitchFamily="34" charset="0"/>
              </a:rPr>
              <a:t>Average proportion of imports – </a:t>
            </a:r>
            <a:r>
              <a:rPr lang="en-US" sz="2000" b="1" dirty="0" smtClean="0">
                <a:cs typeface="Arial" panose="020B0604020202020204" pitchFamily="34" charset="0"/>
              </a:rPr>
              <a:t>2008-2018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2229" y="4191000"/>
            <a:ext cx="762000" cy="5369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Picture 16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3">
            <a:extLst>
              <a:ext uri="{FF2B5EF4-FFF2-40B4-BE49-F238E27FC236}">
                <a16:creationId xmlns:a16="http://schemas.microsoft.com/office/drawing/2014/main" id="{2E5ACFFC-3923-46CA-98BE-52C12E65D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8674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5783" y="402471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Trends in rice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R&amp;D efforts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14" descr="C:\Adata\APRA Brochure D 1 Folder\Links\FAC_New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Trends in Rice Research &amp; Development</a:t>
            </a:r>
            <a:endParaRPr lang="en-ZA" sz="32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817348"/>
            <a:ext cx="842457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2007 – Rice is declared </a:t>
            </a:r>
            <a:r>
              <a:rPr lang="en-US" sz="2300" dirty="0">
                <a:cs typeface="Arial" panose="020B0604020202020204" pitchFamily="34" charset="0"/>
              </a:rPr>
              <a:t>a </a:t>
            </a:r>
            <a:r>
              <a:rPr lang="en-US" sz="2300" dirty="0" smtClean="0">
                <a:cs typeface="Arial" panose="020B0604020202020204" pitchFamily="34" charset="0"/>
              </a:rPr>
              <a:t>‘</a:t>
            </a:r>
            <a:r>
              <a:rPr lang="en-US" sz="2300" b="1" dirty="0">
                <a:cs typeface="Arial" panose="020B0604020202020204" pitchFamily="34" charset="0"/>
              </a:rPr>
              <a:t>M</a:t>
            </a:r>
            <a:r>
              <a:rPr lang="en-US" sz="2300" b="1" dirty="0" smtClean="0">
                <a:cs typeface="Arial" panose="020B0604020202020204" pitchFamily="34" charset="0"/>
              </a:rPr>
              <a:t>illennium </a:t>
            </a:r>
            <a:r>
              <a:rPr lang="en-US" sz="2300" b="1" dirty="0">
                <a:cs typeface="Arial" panose="020B0604020202020204" pitchFamily="34" charset="0"/>
              </a:rPr>
              <a:t>C</a:t>
            </a:r>
            <a:r>
              <a:rPr lang="en-US" sz="2300" b="1" dirty="0" smtClean="0">
                <a:cs typeface="Arial" panose="020B0604020202020204" pitchFamily="34" charset="0"/>
              </a:rPr>
              <a:t>rop’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endParaRPr lang="en-US" sz="2300" dirty="0">
              <a:cs typeface="Arial" panose="020B0604020202020204" pitchFamily="34" charset="0"/>
            </a:endParaRP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2008 – </a:t>
            </a:r>
            <a:r>
              <a:rPr lang="en-US" sz="2300" b="1" dirty="0" smtClean="0">
                <a:cs typeface="Arial" panose="020B0604020202020204" pitchFamily="34" charset="0"/>
              </a:rPr>
              <a:t>Ethiopia joins CARD </a:t>
            </a:r>
            <a:r>
              <a:rPr lang="en-US" sz="2300" dirty="0" smtClean="0">
                <a:cs typeface="Arial" panose="020B0604020202020204" pitchFamily="34" charset="0"/>
              </a:rPr>
              <a:t>– the </a:t>
            </a:r>
            <a:r>
              <a:rPr lang="en-US" sz="2300" dirty="0">
                <a:cs typeface="Arial" panose="020B0604020202020204" pitchFamily="34" charset="0"/>
              </a:rPr>
              <a:t>Coalition for African Rice Development (</a:t>
            </a:r>
            <a:r>
              <a:rPr lang="en-US" sz="2300" dirty="0" smtClean="0">
                <a:cs typeface="Arial" panose="020B0604020202020204" pitchFamily="34" charset="0"/>
              </a:rPr>
              <a:t>CARD)</a:t>
            </a:r>
            <a:endParaRPr lang="en-US" sz="2300" dirty="0">
              <a:cs typeface="Arial" panose="020B0604020202020204" pitchFamily="34" charset="0"/>
            </a:endParaRP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2010 – The </a:t>
            </a:r>
            <a:r>
              <a:rPr lang="en-US" sz="2300" b="1" i="1" dirty="0">
                <a:cs typeface="Arial" panose="020B0604020202020204" pitchFamily="34" charset="0"/>
              </a:rPr>
              <a:t>National Rice R&amp;D </a:t>
            </a:r>
            <a:r>
              <a:rPr lang="en-US" sz="2300" b="1" i="1" dirty="0" smtClean="0">
                <a:cs typeface="Arial" panose="020B0604020202020204" pitchFamily="34" charset="0"/>
              </a:rPr>
              <a:t>Strategy</a:t>
            </a:r>
            <a:r>
              <a:rPr lang="en-US" sz="2300" dirty="0" smtClean="0">
                <a:cs typeface="Arial" panose="020B0604020202020204" pitchFamily="34" charset="0"/>
              </a:rPr>
              <a:t> is developed by the Government, with the </a:t>
            </a:r>
            <a:r>
              <a:rPr lang="en-US" sz="2300" dirty="0">
                <a:cs typeface="Arial" panose="020B0604020202020204" pitchFamily="34" charset="0"/>
              </a:rPr>
              <a:t>support the Japanese International Cooperation Agency (JICA) </a:t>
            </a:r>
            <a:r>
              <a:rPr lang="en-US" sz="2300" dirty="0" smtClean="0">
                <a:cs typeface="Arial" panose="020B0604020202020204" pitchFamily="34" charset="0"/>
              </a:rPr>
              <a:t>and SG-2000</a:t>
            </a: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2010 – </a:t>
            </a:r>
            <a:r>
              <a:rPr lang="en-US" sz="2300" b="1" dirty="0" smtClean="0">
                <a:cs typeface="Arial" panose="020B0604020202020204" pitchFamily="34" charset="0"/>
              </a:rPr>
              <a:t>National Rice Steering and Technical Committees </a:t>
            </a:r>
            <a:r>
              <a:rPr lang="en-US" sz="2300" dirty="0" smtClean="0">
                <a:cs typeface="Arial" panose="020B0604020202020204" pitchFamily="34" charset="0"/>
              </a:rPr>
              <a:t>are established to guide implementation of the Strategy</a:t>
            </a: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2015 –</a:t>
            </a:r>
            <a:r>
              <a:rPr lang="en-US" sz="23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EthioRice</a:t>
            </a:r>
            <a:r>
              <a:rPr lang="en-US" sz="23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cs typeface="Arial" panose="020B0604020202020204" pitchFamily="34" charset="0"/>
              </a:rPr>
              <a:t>begins </a:t>
            </a:r>
            <a:r>
              <a:rPr lang="en-US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EIAR-JICA cooperation </a:t>
            </a:r>
            <a:r>
              <a:rPr lang="en-US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project</a:t>
            </a:r>
            <a:endParaRPr lang="en-US" sz="2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0363" lvl="0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2016 –</a:t>
            </a:r>
            <a:r>
              <a:rPr lang="en-US" sz="23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Ethiopia joins </a:t>
            </a:r>
            <a:r>
              <a:rPr lang="en-US" sz="23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AfricaRice</a:t>
            </a:r>
            <a:r>
              <a:rPr lang="en-US" sz="2300" b="1" dirty="0">
                <a:solidFill>
                  <a:prstClr val="black"/>
                </a:solidFill>
                <a:cs typeface="Arial" panose="020B0604020202020204" pitchFamily="34" charset="0"/>
              </a:rPr>
              <a:t> (Africa Rice Center ) </a:t>
            </a: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en-GB" sz="2300" dirty="0">
                <a:solidFill>
                  <a:prstClr val="black"/>
                </a:solidFill>
                <a:cs typeface="Arial" panose="020B0604020202020204" pitchFamily="34" charset="0"/>
              </a:rPr>
              <a:t>a pan-African intergovernmental association of 27 </a:t>
            </a:r>
            <a:r>
              <a:rPr lang="en-GB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member </a:t>
            </a:r>
            <a:r>
              <a:rPr lang="en-GB" sz="2300" dirty="0">
                <a:solidFill>
                  <a:prstClr val="black"/>
                </a:solidFill>
                <a:cs typeface="Arial" panose="020B0604020202020204" pitchFamily="34" charset="0"/>
              </a:rPr>
              <a:t>states </a:t>
            </a:r>
            <a:endParaRPr lang="en-GB" sz="23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0363" lvl="0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2017 – </a:t>
            </a:r>
            <a:r>
              <a:rPr lang="en-GB" sz="23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EIAR implements new </a:t>
            </a:r>
            <a:r>
              <a:rPr lang="en-GB" sz="23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Rice Research Strategy</a:t>
            </a:r>
          </a:p>
          <a:p>
            <a:pPr marL="360363" lvl="0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2020 – revision of National rice strategy (2020 – 2030)</a:t>
            </a:r>
          </a:p>
          <a:p>
            <a:pPr>
              <a:spcAft>
                <a:spcPts val="1200"/>
              </a:spcAft>
            </a:pPr>
            <a:endParaRPr lang="en-US" sz="2200" b="1" i="1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9872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Intensifying Rice R&amp;D</a:t>
            </a:r>
            <a:endParaRPr lang="en-ZA" sz="32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527" y="3206246"/>
            <a:ext cx="3493089" cy="266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904998"/>
            <a:ext cx="357574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Picture 16" descr="C:\Adata\APRA Brochure D 1 Folder\Links\FAC_New 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Adata\APRA\APRA logo_Larg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7" y="1159907"/>
            <a:ext cx="53339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38</a:t>
            </a:r>
            <a:r>
              <a:rPr lang="en-GB" sz="2500" b="1" dirty="0" smtClean="0">
                <a:cs typeface="Arial" panose="020B0604020202020204" pitchFamily="34" charset="0"/>
              </a:rPr>
              <a:t> </a:t>
            </a:r>
            <a:r>
              <a:rPr lang="en-GB" sz="2500" b="1" dirty="0">
                <a:cs typeface="Arial" panose="020B0604020202020204" pitchFamily="34" charset="0"/>
              </a:rPr>
              <a:t>improved rice varieties have been released for three rice ecosystems </a:t>
            </a:r>
            <a:endParaRPr lang="en-GB" sz="2500" b="1" dirty="0" smtClean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21</a:t>
            </a:r>
            <a:r>
              <a:rPr lang="en-GB" sz="2500" dirty="0" smtClean="0">
                <a:cs typeface="Arial" panose="020B0604020202020204" pitchFamily="34" charset="0"/>
              </a:rPr>
              <a:t> </a:t>
            </a:r>
            <a:r>
              <a:rPr lang="en-GB" sz="2500" dirty="0">
                <a:cs typeface="Arial" panose="020B0604020202020204" pitchFamily="34" charset="0"/>
              </a:rPr>
              <a:t>for rain-fed </a:t>
            </a:r>
            <a:r>
              <a:rPr lang="en-GB" sz="2500" dirty="0" smtClean="0">
                <a:cs typeface="Arial" panose="020B0604020202020204" pitchFamily="34" charset="0"/>
              </a:rPr>
              <a:t>uplands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10 </a:t>
            </a:r>
            <a:r>
              <a:rPr lang="en-GB" sz="2500" dirty="0" smtClean="0">
                <a:cs typeface="Arial" panose="020B0604020202020204" pitchFamily="34" charset="0"/>
              </a:rPr>
              <a:t>for </a:t>
            </a:r>
            <a:r>
              <a:rPr lang="en-GB" sz="2500" dirty="0">
                <a:cs typeface="Arial" panose="020B0604020202020204" pitchFamily="34" charset="0"/>
              </a:rPr>
              <a:t>rain-fed </a:t>
            </a:r>
            <a:r>
              <a:rPr lang="en-GB" sz="2500" dirty="0" smtClean="0">
                <a:cs typeface="Arial" panose="020B0604020202020204" pitchFamily="34" charset="0"/>
              </a:rPr>
              <a:t>lowlands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  <a:r>
              <a:rPr lang="en-GB" sz="2500" dirty="0" smtClean="0">
                <a:cs typeface="Arial" panose="020B0604020202020204" pitchFamily="34" charset="0"/>
              </a:rPr>
              <a:t> </a:t>
            </a:r>
            <a:r>
              <a:rPr lang="en-GB" sz="2500" dirty="0">
                <a:cs typeface="Arial" panose="020B0604020202020204" pitchFamily="34" charset="0"/>
              </a:rPr>
              <a:t>for irrigated </a:t>
            </a:r>
            <a:r>
              <a:rPr lang="en-GB" sz="2500" dirty="0" smtClean="0">
                <a:cs typeface="Arial" panose="020B0604020202020204" pitchFamily="34" charset="0"/>
              </a:rPr>
              <a:t>lands </a:t>
            </a:r>
            <a:r>
              <a:rPr lang="en-GB" sz="2500" dirty="0" smtClean="0">
                <a:cs typeface="Arial" panose="020B0604020202020204" pitchFamily="34" charset="0"/>
              </a:rPr>
              <a:t>(</a:t>
            </a:r>
            <a:r>
              <a:rPr lang="en-GB" sz="2500" dirty="0" err="1" smtClean="0">
                <a:cs typeface="Arial" panose="020B0604020202020204" pitchFamily="34" charset="0"/>
              </a:rPr>
              <a:t>MoA</a:t>
            </a:r>
            <a:r>
              <a:rPr lang="en-GB" sz="2500" dirty="0" smtClean="0">
                <a:cs typeface="Arial" panose="020B0604020202020204" pitchFamily="34" charset="0"/>
              </a:rPr>
              <a:t> 2019)</a:t>
            </a:r>
            <a:endParaRPr lang="en-US" sz="2500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cs typeface="Arial" panose="020B0604020202020204" pitchFamily="34" charset="0"/>
              </a:rPr>
              <a:t>The </a:t>
            </a:r>
            <a:r>
              <a:rPr lang="en-US" sz="2500" b="1" dirty="0">
                <a:cs typeface="Arial" panose="020B0604020202020204" pitchFamily="34" charset="0"/>
              </a:rPr>
              <a:t>National Rice Research and Training </a:t>
            </a:r>
            <a:r>
              <a:rPr lang="en-US" sz="2500" b="1" dirty="0" smtClean="0">
                <a:cs typeface="Arial" panose="020B0604020202020204" pitchFamily="34" charset="0"/>
              </a:rPr>
              <a:t>Center </a:t>
            </a:r>
            <a:r>
              <a:rPr lang="en-US" sz="2500" dirty="0" smtClean="0">
                <a:cs typeface="Arial" panose="020B0604020202020204" pitchFamily="34" charset="0"/>
              </a:rPr>
              <a:t>was established in </a:t>
            </a:r>
            <a:r>
              <a:rPr lang="en-US" sz="2500" dirty="0" err="1" smtClean="0">
                <a:cs typeface="Arial" panose="020B0604020202020204" pitchFamily="34" charset="0"/>
              </a:rPr>
              <a:t>Fogera</a:t>
            </a:r>
            <a:r>
              <a:rPr lang="en-US" sz="2500" dirty="0" smtClean="0">
                <a:cs typeface="Arial" panose="020B0604020202020204" pitchFamily="34" charset="0"/>
              </a:rPr>
              <a:t> in 2013 and formally inaugurated in </a:t>
            </a:r>
            <a:r>
              <a:rPr lang="en-US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2018</a:t>
            </a:r>
            <a:endParaRPr lang="en-US" sz="2500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" y="263556"/>
            <a:ext cx="9139966" cy="57562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471323"/>
            <a:ext cx="9144000" cy="9323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Key challenges facing the rice sector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14" descr="C:\Adata\APRA Brochure D 1 Folder\Links\FAC_New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Key challenges facing the rice sector </a:t>
            </a:r>
            <a:endParaRPr lang="en-ZA" sz="32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049339"/>
            <a:ext cx="84245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Rice production and productivity remains low </a:t>
            </a:r>
            <a:r>
              <a:rPr lang="en-US" sz="2600" b="1" dirty="0" smtClean="0">
                <a:cs typeface="Arial" panose="020B0604020202020204" pitchFamily="34" charset="0"/>
              </a:rPr>
              <a:t>– </a:t>
            </a:r>
            <a:r>
              <a:rPr lang="en-US" sz="2600" dirty="0" smtClean="0">
                <a:cs typeface="Arial" panose="020B0604020202020204" pitchFamily="34" charset="0"/>
              </a:rPr>
              <a:t>national average is only </a:t>
            </a:r>
            <a:r>
              <a:rPr lang="en-US" sz="2600" b="1" dirty="0" smtClean="0">
                <a:cs typeface="Arial" panose="020B0604020202020204" pitchFamily="34" charset="0"/>
              </a:rPr>
              <a:t>2.96 Mt/ha</a:t>
            </a:r>
            <a:r>
              <a:rPr lang="en-US" sz="2600" dirty="0" smtClean="0">
                <a:cs typeface="Arial" panose="020B0604020202020204" pitchFamily="34" charset="0"/>
              </a:rPr>
              <a:t> (CSA 2019/20)</a:t>
            </a: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Huge </a:t>
            </a:r>
            <a:r>
              <a:rPr lang="en-GB" sz="2600" b="1" dirty="0">
                <a:solidFill>
                  <a:srgbClr val="0070C0"/>
                </a:solidFill>
                <a:cs typeface="Arial" panose="020B0604020202020204" pitchFamily="34" charset="0"/>
              </a:rPr>
              <a:t>competition of imported rice with domestic rice </a:t>
            </a:r>
            <a:r>
              <a:rPr lang="en-GB" sz="2600" dirty="0">
                <a:cs typeface="Arial" panose="020B0604020202020204" pitchFamily="34" charset="0"/>
              </a:rPr>
              <a:t>– hard to compete on quality </a:t>
            </a:r>
            <a:endParaRPr lang="en-GB" sz="2600" dirty="0" smtClean="0">
              <a:cs typeface="Arial" panose="020B0604020202020204" pitchFamily="34" charset="0"/>
            </a:endParaRP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The limited expansion of the relative successes in inclusive agrarian changes in Fogera plain to other rice </a:t>
            </a:r>
            <a:r>
              <a:rPr lang="en-GB" sz="2600" b="1" dirty="0">
                <a:solidFill>
                  <a:srgbClr val="0070C0"/>
                </a:solidFill>
                <a:cs typeface="Arial" panose="020B0604020202020204" pitchFamily="34" charset="0"/>
              </a:rPr>
              <a:t>hubs </a:t>
            </a:r>
            <a:r>
              <a:rPr lang="en-GB" sz="2600" dirty="0" smtClean="0">
                <a:solidFill>
                  <a:prstClr val="black"/>
                </a:solidFill>
                <a:cs typeface="Arial" panose="020B0604020202020204" pitchFamily="34" charset="0"/>
              </a:rPr>
              <a:t>- Social </a:t>
            </a:r>
            <a:r>
              <a:rPr lang="en-GB" sz="2600" dirty="0">
                <a:solidFill>
                  <a:prstClr val="black"/>
                </a:solidFill>
                <a:cs typeface="Arial" panose="020B0604020202020204" pitchFamily="34" charset="0"/>
              </a:rPr>
              <a:t>inclusion, rural-urban linkage, rural labour market </a:t>
            </a:r>
            <a:r>
              <a:rPr lang="en-GB" sz="2600" dirty="0" err="1">
                <a:solidFill>
                  <a:prstClr val="black"/>
                </a:solidFill>
                <a:cs typeface="Arial" panose="020B0604020202020204" pitchFamily="34" charset="0"/>
              </a:rPr>
              <a:t>etc</a:t>
            </a:r>
            <a:r>
              <a:rPr lang="en-GB" sz="26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GB" sz="2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Shortage </a:t>
            </a:r>
            <a:r>
              <a:rPr lang="en-GB" sz="2600" b="1" dirty="0">
                <a:solidFill>
                  <a:srgbClr val="0070C0"/>
                </a:solidFill>
                <a:cs typeface="Arial" panose="020B0604020202020204" pitchFamily="34" charset="0"/>
              </a:rPr>
              <a:t>of pre-harvest mechanisation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and post-harvest </a:t>
            </a:r>
            <a:r>
              <a:rPr lang="en-GB" sz="2600" b="1" dirty="0">
                <a:solidFill>
                  <a:srgbClr val="0070C0"/>
                </a:solidFill>
                <a:cs typeface="Arial" panose="020B0604020202020204" pitchFamily="34" charset="0"/>
              </a:rPr>
              <a:t>processing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technologies </a:t>
            </a:r>
            <a:r>
              <a:rPr lang="en-GB" sz="2600" dirty="0" smtClean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en-GB" sz="2600" dirty="0">
                <a:solidFill>
                  <a:prstClr val="black"/>
                </a:solidFill>
                <a:cs typeface="Arial" panose="020B0604020202020204" pitchFamily="34" charset="0"/>
              </a:rPr>
              <a:t>milling, storage, transport, </a:t>
            </a:r>
            <a:r>
              <a:rPr lang="en-GB" sz="2600" dirty="0" smtClean="0">
                <a:solidFill>
                  <a:prstClr val="black"/>
                </a:solidFill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Key challenges facing the rice sector </a:t>
            </a:r>
            <a:endParaRPr lang="en-ZA" sz="32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049339"/>
            <a:ext cx="84245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Inadequate market development 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to link to both domestic and international value chains</a:t>
            </a: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Lack </a:t>
            </a: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of </a:t>
            </a:r>
            <a:r>
              <a:rPr lang="en-GB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skilled human resources and training resources 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in all aspects of the rice R&amp;D</a:t>
            </a: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ice commercialisation has </a:t>
            </a:r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caused a </a:t>
            </a: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decline in </a:t>
            </a:r>
            <a:r>
              <a:rPr lang="en-GB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the production </a:t>
            </a: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of </a:t>
            </a:r>
            <a:r>
              <a:rPr lang="en-GB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livestock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crops such as 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pulses, esp. in the </a:t>
            </a:r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lowland rice 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zones (Fogera plain).</a:t>
            </a:r>
          </a:p>
          <a:p>
            <a:pPr>
              <a:spcAft>
                <a:spcPts val="1200"/>
              </a:spcAft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6806"/>
            <a:ext cx="8229600" cy="1143000"/>
          </a:xfrm>
        </p:spPr>
        <p:txBody>
          <a:bodyPr/>
          <a:lstStyle/>
          <a:p>
            <a:pPr algn="l"/>
            <a:r>
              <a:rPr lang="en-GB" sz="3600" b="1" cap="none" dirty="0" smtClean="0">
                <a:solidFill>
                  <a:srgbClr val="19814F"/>
                </a:solidFill>
              </a:rPr>
              <a:t>Content</a:t>
            </a:r>
            <a:endParaRPr lang="en-GB" sz="3600" b="1" cap="none" dirty="0">
              <a:solidFill>
                <a:srgbClr val="19814F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5536" y="983331"/>
            <a:ext cx="4786064" cy="48939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/>
              <a:t>APRA and its research in Ethiopia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/>
              <a:t>Rice in Ethiopia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Growing importance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Trends in production, imports, consumption,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Trends in rice R&amp;D </a:t>
            </a:r>
            <a:r>
              <a:rPr lang="en-GB" sz="2400" dirty="0" smtClean="0"/>
              <a:t>efforts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/>
              <a:t>Key Challenges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/>
              <a:t>Key Policy and Development lessons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:\Adata\APRA Brochure D 1 Folder\Links\FAC_New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5988729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Adata\APRA\APRA logo_Lar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26" y="1556327"/>
            <a:ext cx="39322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Key Policy and Development lessons</a:t>
            </a:r>
            <a:endParaRPr lang="en-ZA" sz="32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049339"/>
            <a:ext cx="84245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The success of rice commercialisation in the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Fogera plain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leads to important policy and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development questions:</a:t>
            </a:r>
          </a:p>
          <a:p>
            <a:pPr marL="819150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“</a:t>
            </a:r>
            <a:r>
              <a:rPr lang="en-GB" sz="2800" b="1" dirty="0">
                <a:solidFill>
                  <a:srgbClr val="FF0000"/>
                </a:solidFill>
                <a:cs typeface="Arial" panose="020B0604020202020204" pitchFamily="34" charset="0"/>
              </a:rPr>
              <a:t>Why are other areas in Ethiopia not </a:t>
            </a:r>
            <a:r>
              <a:rPr lang="en-GB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as successful </a:t>
            </a:r>
            <a:r>
              <a:rPr lang="en-GB" sz="2800" b="1" dirty="0">
                <a:solidFill>
                  <a:srgbClr val="FF0000"/>
                </a:solidFill>
                <a:cs typeface="Arial" panose="020B0604020202020204" pitchFamily="34" charset="0"/>
              </a:rPr>
              <a:t>in this endeavour?” </a:t>
            </a:r>
            <a:endParaRPr lang="en-GB" sz="28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19150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“</a:t>
            </a:r>
            <a:r>
              <a:rPr lang="en-GB" sz="2800" b="1" dirty="0">
                <a:solidFill>
                  <a:srgbClr val="FF0000"/>
                </a:solidFill>
                <a:cs typeface="Arial" panose="020B0604020202020204" pitchFamily="34" charset="0"/>
              </a:rPr>
              <a:t>Why are </a:t>
            </a:r>
            <a:r>
              <a:rPr lang="en-GB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the levels </a:t>
            </a:r>
            <a:r>
              <a:rPr lang="en-GB" sz="2800" b="1" dirty="0">
                <a:solidFill>
                  <a:srgbClr val="FF0000"/>
                </a:solidFill>
                <a:cs typeface="Arial" panose="020B0604020202020204" pitchFamily="34" charset="0"/>
              </a:rPr>
              <a:t>of </a:t>
            </a:r>
            <a:r>
              <a:rPr lang="en-GB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self-sufficiency continuously </a:t>
            </a:r>
            <a:r>
              <a:rPr lang="en-GB" sz="2800" b="1" dirty="0">
                <a:solidFill>
                  <a:srgbClr val="FF0000"/>
                </a:solidFill>
                <a:cs typeface="Arial" panose="020B0604020202020204" pitchFamily="34" charset="0"/>
              </a:rPr>
              <a:t>declining?”</a:t>
            </a:r>
          </a:p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The answer lies in the requirement to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establish policies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and associated funding for rice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sector development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007E39"/>
                </a:solidFill>
                <a:cs typeface="Arial" panose="020B0604020202020204" pitchFamily="34" charset="0"/>
              </a:rPr>
              <a:t>Key Policy and Development lessons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714" y="1049339"/>
            <a:ext cx="84245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To ensure competitiveness and improve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incomes for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smallholder rice farmers, there is a need to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Address the challenges which arise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from restrictive </a:t>
            </a: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land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and its use policy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Ensure the competitiveness of local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rice, both </a:t>
            </a: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in terms of price and quality,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compared to </a:t>
            </a: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imported rice, through adequate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research and </a:t>
            </a: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development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efforts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Develop incentive mechanisms for </a:t>
            </a:r>
            <a:r>
              <a:rPr lang="en-GB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farmers and </a:t>
            </a: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agro-processors to produce quality rice</a:t>
            </a:r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007E39"/>
                </a:solidFill>
                <a:cs typeface="Arial" panose="020B0604020202020204" pitchFamily="34" charset="0"/>
              </a:rPr>
              <a:t>Key Policy and Development lessons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714" y="1049339"/>
            <a:ext cx="84245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cs typeface="Arial" panose="020B0604020202020204" pitchFamily="34" charset="0"/>
              </a:rPr>
              <a:t>To ensure competitiveness and improve </a:t>
            </a:r>
            <a:r>
              <a:rPr lang="en-GB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incomes for </a:t>
            </a:r>
            <a:r>
              <a:rPr lang="en-GB" sz="2400" b="1" dirty="0">
                <a:solidFill>
                  <a:prstClr val="black"/>
                </a:solidFill>
                <a:cs typeface="Arial" panose="020B0604020202020204" pitchFamily="34" charset="0"/>
              </a:rPr>
              <a:t>smallholder rice farmers, there is a need to</a:t>
            </a:r>
            <a:r>
              <a:rPr lang="en-GB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arenR" startAt="4"/>
            </a:pP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Modernise and build the capacity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of rice 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processors and standardise the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key requirements 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for the licensing of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rice processing facilities;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arenR" startAt="4"/>
            </a:pP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Improve the performance of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marketing systems 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– not only for rice, but also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for other 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crops (such as vegetables), which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are the 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main contributors to smallholder 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rice farmers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’ incomes</a:t>
            </a: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arenR" startAt="4"/>
            </a:pPr>
            <a:r>
              <a:rPr lang="en-GB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Design implementation strategy with strong M&amp;E and learning and proper alignment all relevant stakeholders</a:t>
            </a: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7E39"/>
                </a:solidFill>
                <a:cs typeface="Arial" panose="020B0604020202020204" pitchFamily="34" charset="0"/>
              </a:rPr>
              <a:t>Acknowledgment </a:t>
            </a:r>
            <a:endParaRPr lang="en-ZA" sz="3200" b="1" dirty="0">
              <a:solidFill>
                <a:srgbClr val="007E39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049339"/>
            <a:ext cx="84353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Rice farmers, processors, labourers –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for their time in participating in the interviews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Customs Authority, CSA, </a:t>
            </a:r>
            <a:r>
              <a:rPr lang="en-GB" sz="26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MoA</a:t>
            </a: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GB" sz="26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BoA</a:t>
            </a: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For providing required secondary data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National Rice Research and Training </a:t>
            </a:r>
            <a:r>
              <a:rPr lang="en-GB" sz="26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Center</a:t>
            </a: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of EIAR –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for facilitation of the different data collection events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prstClr val="black"/>
                </a:solidFill>
                <a:cs typeface="Arial" panose="020B0604020202020204" pitchFamily="34" charset="0"/>
              </a:rPr>
              <a:t>Future Agricultures Consortium (FAC) </a:t>
            </a: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APRA programme team –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for all technical support</a:t>
            </a:r>
            <a:endParaRPr lang="en-GB" sz="26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prstClr val="black"/>
                </a:solidFill>
                <a:cs typeface="Arial" panose="020B0604020202020204" pitchFamily="34" charset="0"/>
              </a:rPr>
              <a:t>UK </a:t>
            </a:r>
            <a:r>
              <a:rPr lang="en-GB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FCDO - </a:t>
            </a:r>
            <a:r>
              <a:rPr lang="en-GB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for funded the programme</a:t>
            </a:r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992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060" y="3278853"/>
            <a:ext cx="8591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Thank you for your attention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	</a:t>
            </a:r>
            <a:r>
              <a:rPr lang="en-US" sz="2400" b="1" smtClean="0">
                <a:solidFill>
                  <a:srgbClr val="0000CC"/>
                </a:solidFill>
                <a:cs typeface="Arial" panose="020B0604020202020204" pitchFamily="34" charset="0"/>
              </a:rPr>
              <a:t>Dawit </a:t>
            </a:r>
            <a:r>
              <a:rPr lang="en-US" sz="2400" b="1" smtClean="0">
                <a:solidFill>
                  <a:srgbClr val="0000CC"/>
                </a:solidFill>
                <a:cs typeface="Arial" panose="020B0604020202020204" pitchFamily="34" charset="0"/>
              </a:rPr>
              <a:t>Alemu</a:t>
            </a:r>
            <a:endParaRPr lang="en-US" sz="2400" b="1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/>
            <a:r>
              <a:rPr lang="en-ZA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	 </a:t>
            </a:r>
            <a:r>
              <a:rPr lang="en-ZA" sz="2400" b="1" dirty="0" smtClean="0">
                <a:solidFill>
                  <a:srgbClr val="0000CC"/>
                </a:solidFill>
                <a:cs typeface="Arial" panose="020B0604020202020204" pitchFamily="34" charset="0"/>
                <a:hlinkClick r:id="rId4"/>
              </a:rPr>
              <a:t>dawit96@gmail.com</a:t>
            </a:r>
            <a:r>
              <a:rPr lang="en-ZA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  </a:t>
            </a:r>
            <a:endParaRPr lang="en-ZA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C:\Adata\APRA Brochure D 1 Folder\Links\FAC_New 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Adata\APRA\APRA logo_Larg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APRA and its research in Ethiopia</a:t>
            </a:r>
            <a:endParaRPr lang="en-ZA" sz="40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89299"/>
            <a:ext cx="2844126" cy="3539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714" y="995258"/>
            <a:ext cx="60410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cs typeface="Arial" panose="020B0604020202020204" pitchFamily="34" charset="0"/>
              </a:rPr>
              <a:t>The Agricultural Policy Research in Africa (APRA) </a:t>
            </a:r>
            <a:r>
              <a:rPr lang="en-GB" sz="2000" dirty="0">
                <a:cs typeface="Arial" panose="020B0604020202020204" pitchFamily="34" charset="0"/>
              </a:rPr>
              <a:t>Programme is a six-year (2016-22) </a:t>
            </a:r>
            <a:r>
              <a:rPr lang="en-GB" sz="2000" dirty="0" smtClean="0">
                <a:cs typeface="Arial" panose="020B0604020202020204" pitchFamily="34" charset="0"/>
              </a:rPr>
              <a:t>research initiative </a:t>
            </a:r>
            <a:r>
              <a:rPr lang="en-GB" sz="2000" dirty="0">
                <a:cs typeface="Arial" panose="020B0604020202020204" pitchFamily="34" charset="0"/>
              </a:rPr>
              <a:t>led by the Future </a:t>
            </a:r>
            <a:r>
              <a:rPr lang="en-GB" sz="2000" dirty="0" smtClean="0">
                <a:cs typeface="Arial" panose="020B0604020202020204" pitchFamily="34" charset="0"/>
              </a:rPr>
              <a:t>Agricultures Consortium </a:t>
            </a:r>
            <a:r>
              <a:rPr lang="en-GB" sz="2000" dirty="0">
                <a:cs typeface="Arial" panose="020B0604020202020204" pitchFamily="34" charset="0"/>
              </a:rPr>
              <a:t>(FAC) and funded by the UK </a:t>
            </a:r>
            <a:r>
              <a:rPr lang="en-GB" sz="2000" dirty="0" smtClean="0">
                <a:cs typeface="Arial" panose="020B0604020202020204" pitchFamily="34" charset="0"/>
              </a:rPr>
              <a:t>FCDO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anose="020B0604020202020204" pitchFamily="34" charset="0"/>
              </a:rPr>
              <a:t>APRA </a:t>
            </a:r>
            <a:r>
              <a:rPr lang="en-GB" sz="2000" dirty="0">
                <a:cs typeface="Arial" panose="020B0604020202020204" pitchFamily="34" charset="0"/>
              </a:rPr>
              <a:t>aim is to help inform </a:t>
            </a:r>
            <a:r>
              <a:rPr lang="en-GB" sz="2000" dirty="0" smtClean="0">
                <a:cs typeface="Arial" panose="020B0604020202020204" pitchFamily="34" charset="0"/>
              </a:rPr>
              <a:t>future policy </a:t>
            </a:r>
            <a:r>
              <a:rPr lang="en-GB" sz="2000" dirty="0">
                <a:cs typeface="Arial" panose="020B0604020202020204" pitchFamily="34" charset="0"/>
              </a:rPr>
              <a:t>and investment decisions to promote </a:t>
            </a:r>
            <a:r>
              <a:rPr lang="en-GB" sz="2000" dirty="0" smtClean="0">
                <a:cs typeface="Arial" panose="020B0604020202020204" pitchFamily="34" charset="0"/>
              </a:rPr>
              <a:t>inclusive forms </a:t>
            </a:r>
            <a:r>
              <a:rPr lang="en-GB" sz="2000" dirty="0">
                <a:cs typeface="Arial" panose="020B0604020202020204" pitchFamily="34" charset="0"/>
              </a:rPr>
              <a:t>of agricultural commercialisation in </a:t>
            </a:r>
            <a:r>
              <a:rPr lang="en-GB" sz="2000" dirty="0" smtClean="0">
                <a:cs typeface="Arial" panose="020B0604020202020204" pitchFamily="34" charset="0"/>
              </a:rPr>
              <a:t>sub-Saharan Africa </a:t>
            </a:r>
            <a:r>
              <a:rPr lang="en-GB" sz="2000" dirty="0">
                <a:cs typeface="Arial" panose="020B0604020202020204" pitchFamily="34" charset="0"/>
              </a:rPr>
              <a:t>targeting six focal countries across east, </a:t>
            </a:r>
            <a:r>
              <a:rPr lang="en-GB" sz="2000" dirty="0" smtClean="0">
                <a:cs typeface="Arial" panose="020B0604020202020204" pitchFamily="34" charset="0"/>
              </a:rPr>
              <a:t>west and </a:t>
            </a:r>
            <a:r>
              <a:rPr lang="en-GB" sz="2000" dirty="0">
                <a:cs typeface="Arial" panose="020B0604020202020204" pitchFamily="34" charset="0"/>
              </a:rPr>
              <a:t>southern Africa (Ethiopia, Ghana, Malawi, </a:t>
            </a:r>
            <a:r>
              <a:rPr lang="en-GB" sz="2000" dirty="0" smtClean="0">
                <a:cs typeface="Arial" panose="020B0604020202020204" pitchFamily="34" charset="0"/>
              </a:rPr>
              <a:t>Nigeria, Tanzania</a:t>
            </a:r>
            <a:r>
              <a:rPr lang="en-GB" sz="2000" dirty="0">
                <a:cs typeface="Arial" panose="020B0604020202020204" pitchFamily="34" charset="0"/>
              </a:rPr>
              <a:t>, and Zimbabwe</a:t>
            </a:r>
            <a:r>
              <a:rPr lang="en-GB" sz="2000" dirty="0" smtClean="0"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anose="020B0604020202020204" pitchFamily="34" charset="0"/>
              </a:rPr>
              <a:t>In </a:t>
            </a:r>
            <a:r>
              <a:rPr lang="en-GB" sz="2000" dirty="0">
                <a:cs typeface="Arial" panose="020B0604020202020204" pitchFamily="34" charset="0"/>
              </a:rPr>
              <a:t>Ethiopia, </a:t>
            </a:r>
            <a:r>
              <a:rPr lang="en-GB" sz="2000" dirty="0" smtClean="0">
                <a:cs typeface="Arial" panose="020B0604020202020204" pitchFamily="34" charset="0"/>
              </a:rPr>
              <a:t>it aims </a:t>
            </a:r>
            <a:r>
              <a:rPr lang="en-GB" sz="2000" dirty="0">
                <a:cs typeface="Arial" panose="020B0604020202020204" pitchFamily="34" charset="0"/>
              </a:rPr>
              <a:t>to document the historical </a:t>
            </a:r>
            <a:r>
              <a:rPr lang="en-GB" sz="2000" dirty="0" smtClean="0">
                <a:cs typeface="Arial" panose="020B0604020202020204" pitchFamily="34" charset="0"/>
              </a:rPr>
              <a:t>trends and </a:t>
            </a:r>
            <a:r>
              <a:rPr lang="en-GB" sz="2000" dirty="0">
                <a:cs typeface="Arial" panose="020B0604020202020204" pitchFamily="34" charset="0"/>
              </a:rPr>
              <a:t>dynamisms in the rice sector in relation to </a:t>
            </a:r>
            <a:r>
              <a:rPr lang="en-GB" sz="2000" dirty="0" smtClean="0">
                <a:cs typeface="Arial" panose="020B0604020202020204" pitchFamily="34" charset="0"/>
              </a:rPr>
              <a:t>its commercialisation</a:t>
            </a:r>
            <a:r>
              <a:rPr lang="en-GB" sz="2000" dirty="0">
                <a:cs typeface="Arial" panose="020B0604020202020204" pitchFamily="34" charset="0"/>
              </a:rPr>
              <a:t>, livelihood options, and </a:t>
            </a:r>
            <a:r>
              <a:rPr lang="en-GB" sz="2000" dirty="0" smtClean="0">
                <a:cs typeface="Arial" panose="020B0604020202020204" pitchFamily="34" charset="0"/>
              </a:rPr>
              <a:t>linkage </a:t>
            </a:r>
            <a:r>
              <a:rPr lang="en-GB" sz="2000" dirty="0">
                <a:cs typeface="Arial" panose="020B0604020202020204" pitchFamily="34" charset="0"/>
              </a:rPr>
              <a:t>in </a:t>
            </a:r>
            <a:r>
              <a:rPr lang="en-GB" sz="2000" dirty="0" smtClean="0">
                <a:cs typeface="Arial" panose="020B0604020202020204" pitchFamily="34" charset="0"/>
              </a:rPr>
              <a:t>rural transformation </a:t>
            </a:r>
            <a:endParaRPr lang="en-GB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APRA and its research in Ethiopia</a:t>
            </a:r>
            <a:endParaRPr lang="en-ZA" sz="40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89299"/>
            <a:ext cx="2844126" cy="3539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581" y="1698083"/>
            <a:ext cx="6041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cs typeface="Arial" panose="020B0604020202020204" pitchFamily="34" charset="0"/>
              </a:rPr>
              <a:t>The most </a:t>
            </a:r>
            <a:r>
              <a:rPr lang="en-GB" sz="2000" b="1" dirty="0">
                <a:cs typeface="Arial" panose="020B0604020202020204" pitchFamily="34" charset="0"/>
              </a:rPr>
              <a:t>important research </a:t>
            </a:r>
            <a:r>
              <a:rPr lang="en-GB" sz="2000" b="1" dirty="0" smtClean="0">
                <a:cs typeface="Arial" panose="020B0604020202020204" pitchFamily="34" charset="0"/>
              </a:rPr>
              <a:t>outputs are included in the event 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cs typeface="Arial" panose="020B0604020202020204" pitchFamily="34" charset="0"/>
              </a:rPr>
              <a:t>Working papers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cs typeface="Arial" panose="020B0604020202020204" pitchFamily="34" charset="0"/>
              </a:rPr>
              <a:t>Policy Briefs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cs typeface="Arial" panose="020B0604020202020204" pitchFamily="34" charset="0"/>
              </a:rPr>
              <a:t>Research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cs typeface="Arial" panose="020B0604020202020204" pitchFamily="34" charset="0"/>
              </a:rPr>
              <a:t>APRA Ethiopia Research Brochure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cs typeface="Arial" panose="020B0604020202020204" pitchFamily="34" charset="0"/>
              </a:rPr>
              <a:t>Details of not only research outputs for Ethiopia but also for the other target African countries can be accessed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hlinkClick r:id="rId6"/>
              </a:rPr>
              <a:t>Apra – Future agricultures (future-agricultures.org)</a:t>
            </a:r>
            <a:endParaRPr lang="en-GB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0" y="684451"/>
            <a:ext cx="9180512" cy="5164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772400" cy="1470025"/>
          </a:xfrm>
        </p:spPr>
        <p:txBody>
          <a:bodyPr/>
          <a:lstStyle/>
          <a:p>
            <a:r>
              <a:rPr lang="en-ZA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Importance of rice in Ethiopia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Picture 10" descr="C:\Adata\APRA Brochure D 1 Folder\Links\FAC_New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Adata\APRA\APRA logo_Lar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Rice in Ethiopia</a:t>
            </a:r>
            <a:endParaRPr lang="en-ZA" sz="40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1213221"/>
            <a:ext cx="838875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cs typeface="Arial" panose="020B0604020202020204" pitchFamily="34" charset="0"/>
              </a:rPr>
              <a:t>Rice is a recent introduction to Ethiopia </a:t>
            </a:r>
            <a:r>
              <a:rPr lang="en-GB" sz="2800" dirty="0" smtClean="0">
                <a:cs typeface="Arial" panose="020B0604020202020204" pitchFamily="34" charset="0"/>
              </a:rPr>
              <a:t>– l</a:t>
            </a:r>
            <a:r>
              <a:rPr lang="en-US" sz="2800" dirty="0" smtClean="0">
                <a:cs typeface="Arial" panose="020B0604020202020204" pitchFamily="34" charset="0"/>
              </a:rPr>
              <a:t>inked </a:t>
            </a:r>
            <a:r>
              <a:rPr lang="en-US" sz="2800" dirty="0">
                <a:cs typeface="Arial" panose="020B0604020202020204" pitchFamily="34" charset="0"/>
              </a:rPr>
              <a:t>with </a:t>
            </a:r>
            <a:r>
              <a:rPr lang="en-US" sz="2800" dirty="0" smtClean="0">
                <a:cs typeface="Arial" panose="020B0604020202020204" pitchFamily="34" charset="0"/>
              </a:rPr>
              <a:t>efforts to address development challenges during </a:t>
            </a:r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dirty="0" err="1">
                <a:cs typeface="Arial" panose="020B0604020202020204" pitchFamily="34" charset="0"/>
              </a:rPr>
              <a:t>Derge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regime (e.g. food security, settlement)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Government </a:t>
            </a:r>
            <a:r>
              <a:rPr lang="en-GB" sz="2800" dirty="0"/>
              <a:t>has now designated </a:t>
            </a:r>
            <a:r>
              <a:rPr lang="en-GB" sz="2800" dirty="0" smtClean="0"/>
              <a:t>7 </a:t>
            </a:r>
            <a:r>
              <a:rPr lang="en-GB" sz="2800" dirty="0"/>
              <a:t>regions as </a:t>
            </a:r>
            <a:r>
              <a:rPr lang="en-GB" sz="2800" b="1" dirty="0"/>
              <a:t>‘National Rice Hubs’ for Rice </a:t>
            </a:r>
            <a:r>
              <a:rPr lang="en-GB" sz="2800" b="1" dirty="0" smtClean="0"/>
              <a:t>R&amp;D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cs typeface="Arial" panose="020B0604020202020204" pitchFamily="34" charset="0"/>
              </a:rPr>
              <a:t>The </a:t>
            </a:r>
            <a:r>
              <a:rPr lang="en-GB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Fogera</a:t>
            </a:r>
            <a:r>
              <a:rPr lang="en-GB" sz="2800" b="1" dirty="0" smtClean="0">
                <a:cs typeface="Arial" panose="020B0604020202020204" pitchFamily="34" charset="0"/>
              </a:rPr>
              <a:t> area is one of those Hubs and has become a major rice producing zone with increasing levels of commercialisation</a:t>
            </a:r>
            <a:endParaRPr lang="en-GB" sz="2800" b="1" i="1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281099"/>
            <a:ext cx="8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Rice in Ethiopia</a:t>
            </a:r>
            <a:endParaRPr lang="en-ZA" sz="40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8" y="907548"/>
            <a:ext cx="6822858" cy="49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0" y="5733256"/>
            <a:ext cx="9144000" cy="90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714" y="76200"/>
            <a:ext cx="842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solidFill>
                  <a:srgbClr val="007E39"/>
                </a:solidFill>
                <a:latin typeface="+mj-lt"/>
                <a:cs typeface="Arial" panose="020B0604020202020204" pitchFamily="34" charset="0"/>
              </a:rPr>
              <a:t>Importance and comparative advantage</a:t>
            </a:r>
            <a:endParaRPr lang="en-ZA" sz="3600" b="1" dirty="0">
              <a:solidFill>
                <a:srgbClr val="007E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14" y="685800"/>
            <a:ext cx="8555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b="1" dirty="0" smtClean="0"/>
              <a:t>The importance and comparative advantage of rice </a:t>
            </a:r>
            <a:r>
              <a:rPr lang="en-GB" sz="2200" dirty="0" smtClean="0"/>
              <a:t>is associated with the: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/>
              <a:t>E</a:t>
            </a:r>
            <a:r>
              <a:rPr lang="en-GB" sz="2200" b="1" dirty="0" smtClean="0"/>
              <a:t>xistence </a:t>
            </a:r>
            <a:r>
              <a:rPr lang="en-GB" sz="2200" b="1" dirty="0"/>
              <a:t>of suitable agro-ecologies </a:t>
            </a:r>
            <a:r>
              <a:rPr lang="en-GB" sz="2200" b="1" dirty="0" smtClean="0"/>
              <a:t>for increased production </a:t>
            </a:r>
            <a:r>
              <a:rPr lang="en-GB" sz="2200" dirty="0" smtClean="0"/>
              <a:t>and </a:t>
            </a:r>
            <a:r>
              <a:rPr lang="en-GB" sz="2200" dirty="0"/>
              <a:t>the quest for addressing food insecurity and efficient </a:t>
            </a:r>
            <a:r>
              <a:rPr lang="en-GB" sz="2200" dirty="0" smtClean="0"/>
              <a:t>utilisation </a:t>
            </a:r>
            <a:r>
              <a:rPr lang="en-GB" sz="2200" dirty="0"/>
              <a:t>of available </a:t>
            </a:r>
            <a:r>
              <a:rPr lang="en-GB" sz="2200" dirty="0" smtClean="0"/>
              <a:t>resources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 smtClean="0"/>
              <a:t>Compatibility </a:t>
            </a:r>
            <a:r>
              <a:rPr lang="en-GB" sz="2200" b="1" dirty="0"/>
              <a:t>of rice </a:t>
            </a:r>
            <a:r>
              <a:rPr lang="en-GB" sz="2200" b="1" dirty="0" smtClean="0"/>
              <a:t>with </a:t>
            </a:r>
            <a:r>
              <a:rPr lang="en-GB" sz="2200" b="1" dirty="0"/>
              <a:t>local farming systems and traditional </a:t>
            </a:r>
            <a:r>
              <a:rPr lang="en-GB" sz="2200" b="1" dirty="0" smtClean="0"/>
              <a:t>foods</a:t>
            </a:r>
            <a:r>
              <a:rPr lang="en-GB" sz="2200" dirty="0" smtClean="0"/>
              <a:t>, </a:t>
            </a:r>
            <a:r>
              <a:rPr lang="en-GB" sz="2200" dirty="0"/>
              <a:t>especially </a:t>
            </a:r>
            <a:r>
              <a:rPr lang="en-GB" sz="2200" i="1" dirty="0" err="1" smtClean="0"/>
              <a:t>injera</a:t>
            </a:r>
            <a:r>
              <a:rPr lang="en-GB" sz="2200" dirty="0" smtClean="0"/>
              <a:t> making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 smtClean="0"/>
              <a:t>Economic </a:t>
            </a:r>
            <a:r>
              <a:rPr lang="en-GB" sz="2200" b="1" dirty="0"/>
              <a:t>incentives of its production</a:t>
            </a:r>
            <a:r>
              <a:rPr lang="en-GB" sz="2200" dirty="0"/>
              <a:t>, related to higher productivity in response to </a:t>
            </a:r>
            <a:r>
              <a:rPr lang="en-GB" sz="2200" dirty="0" smtClean="0"/>
              <a:t>high </a:t>
            </a:r>
            <a:r>
              <a:rPr lang="en-GB" sz="2200" dirty="0"/>
              <a:t>unit </a:t>
            </a:r>
            <a:r>
              <a:rPr lang="en-GB" sz="2200" dirty="0" smtClean="0"/>
              <a:t>price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 smtClean="0"/>
              <a:t>Enhancing inclusive agrarian changes </a:t>
            </a:r>
            <a:r>
              <a:rPr lang="en-GB" sz="2200" dirty="0" smtClean="0"/>
              <a:t>(social inclusion, rural-urban linkage, rural labour market </a:t>
            </a:r>
            <a:r>
              <a:rPr lang="en-GB" sz="2200" dirty="0" err="1" smtClean="0"/>
              <a:t>etc</a:t>
            </a:r>
            <a:r>
              <a:rPr lang="en-GB" sz="22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 smtClean="0"/>
              <a:t>Favourable public policy environment and  support of development partners</a:t>
            </a:r>
            <a:r>
              <a:rPr lang="en-GB" sz="2200" dirty="0" smtClean="0"/>
              <a:t> (Government, JICA/EthioRice, CARD, AfricaRice, IRRI, </a:t>
            </a:r>
            <a:r>
              <a:rPr lang="en-GB" sz="2200" dirty="0" err="1" smtClean="0"/>
              <a:t>etc</a:t>
            </a:r>
            <a:r>
              <a:rPr lang="en-GB" sz="2200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C:\Adata\APRA Brochure D 1 Folder\Links\FAC_New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Adata\APRA\APRA 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36801"/>
            <a:ext cx="9144000" cy="221199"/>
          </a:xfrm>
          <a:prstGeom prst="rect">
            <a:avLst/>
          </a:prstGeom>
          <a:solidFill>
            <a:srgbClr val="8C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5877272"/>
            <a:ext cx="8424936" cy="0"/>
          </a:xfrm>
          <a:prstGeom prst="line">
            <a:avLst/>
          </a:prstGeom>
          <a:ln>
            <a:solidFill>
              <a:srgbClr val="8CD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4" y="79225"/>
            <a:ext cx="8945862" cy="57387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979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Trends in rice production, imports and domestic consumption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165304"/>
            <a:ext cx="42484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 smtClean="0">
                <a:solidFill>
                  <a:srgbClr val="007E39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www.future-agricultures.org/apra</a:t>
            </a:r>
            <a:endParaRPr lang="en-ZA" sz="2000" baseline="30000" dirty="0">
              <a:solidFill>
                <a:srgbClr val="007E39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Picture 10" descr="C:\Adata\APRA Brochure D 1 Folder\Links\FAC_New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15" y="6001747"/>
            <a:ext cx="955349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Adata\APRA\APRA logo_Lar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9" y="6042518"/>
            <a:ext cx="864096" cy="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15523</TotalTime>
  <Words>1587</Words>
  <Application>Microsoft Office PowerPoint</Application>
  <PresentationFormat>On-screen Show (4:3)</PresentationFormat>
  <Paragraphs>206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Gothic Std B</vt:lpstr>
      <vt:lpstr>Arial</vt:lpstr>
      <vt:lpstr>Calibri</vt:lpstr>
      <vt:lpstr>Cambria</vt:lpstr>
      <vt:lpstr>Symbol</vt:lpstr>
      <vt:lpstr>Times New Roman</vt:lpstr>
      <vt:lpstr>Wingdings</vt:lpstr>
      <vt:lpstr>Office Theme</vt:lpstr>
      <vt:lpstr>PowerPoint Presentation</vt:lpstr>
      <vt:lpstr>Content</vt:lpstr>
      <vt:lpstr>PowerPoint Presentation</vt:lpstr>
      <vt:lpstr>PowerPoint Presentation</vt:lpstr>
      <vt:lpstr>Importance of rice in Ethiopia</vt:lpstr>
      <vt:lpstr>PowerPoint Presentation</vt:lpstr>
      <vt:lpstr>PowerPoint Presentation</vt:lpstr>
      <vt:lpstr>PowerPoint Presentation</vt:lpstr>
      <vt:lpstr>Trends in rice production, imports and domestic consumption</vt:lpstr>
      <vt:lpstr>PowerPoint Presentation</vt:lpstr>
      <vt:lpstr>PowerPoint Presentation</vt:lpstr>
      <vt:lpstr>PowerPoint Presentation</vt:lpstr>
      <vt:lpstr>PowerPoint Presentation</vt:lpstr>
      <vt:lpstr>Trends in rice R&amp;D efforts</vt:lpstr>
      <vt:lpstr>PowerPoint Presentation</vt:lpstr>
      <vt:lpstr>PowerPoint Presentation</vt:lpstr>
      <vt:lpstr>Key challenges facing the rice sector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APRA PowerPoint Presentation</dc:title>
  <dc:creator>Beatrice Ouma;Lesley White</dc:creator>
  <cp:lastModifiedBy>Dawit Alemu</cp:lastModifiedBy>
  <cp:revision>302</cp:revision>
  <dcterms:created xsi:type="dcterms:W3CDTF">2016-10-26T09:24:54Z</dcterms:created>
  <dcterms:modified xsi:type="dcterms:W3CDTF">2021-11-28T06:44:22Z</dcterms:modified>
</cp:coreProperties>
</file>