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1"/>
  </p:notesMasterIdLst>
  <p:sldIdLst>
    <p:sldId id="262" r:id="rId2"/>
    <p:sldId id="268" r:id="rId3"/>
    <p:sldId id="266" r:id="rId4"/>
    <p:sldId id="285" r:id="rId5"/>
    <p:sldId id="282" r:id="rId6"/>
    <p:sldId id="270" r:id="rId7"/>
    <p:sldId id="271" r:id="rId8"/>
    <p:sldId id="273" r:id="rId9"/>
    <p:sldId id="274" r:id="rId10"/>
    <p:sldId id="275" r:id="rId11"/>
    <p:sldId id="272" r:id="rId12"/>
    <p:sldId id="286" r:id="rId13"/>
    <p:sldId id="277" r:id="rId14"/>
    <p:sldId id="278" r:id="rId15"/>
    <p:sldId id="283" r:id="rId16"/>
    <p:sldId id="287" r:id="rId17"/>
    <p:sldId id="284" r:id="rId18"/>
    <p:sldId id="288"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phraim Chirwa" initials="EC" lastIdx="6" clrIdx="0">
    <p:extLst>
      <p:ext uri="{19B8F6BF-5375-455C-9EA6-DF929625EA0E}">
        <p15:presenceInfo xmlns:p15="http://schemas.microsoft.com/office/powerpoint/2012/main" userId="Ephraim Chirwa" providerId="None"/>
      </p:ext>
    </p:extLst>
  </p:cmAuthor>
  <p:cmAuthor id="2" name="ODAME" initials="O" lastIdx="6" clrIdx="1">
    <p:extLst>
      <p:ext uri="{19B8F6BF-5375-455C-9EA6-DF929625EA0E}">
        <p15:presenceInfo xmlns:p15="http://schemas.microsoft.com/office/powerpoint/2012/main" userId="ODAME" providerId="None"/>
      </p:ext>
    </p:extLst>
  </p:cmAuthor>
  <p:cmAuthor id="3" name="chakizimana" initials="c" lastIdx="0" clrIdx="2">
    <p:extLst>
      <p:ext uri="{19B8F6BF-5375-455C-9EA6-DF929625EA0E}">
        <p15:presenceInfo xmlns:p15="http://schemas.microsoft.com/office/powerpoint/2012/main" userId="S-1-5-21-137199350-73162818-2529219991-298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7E39"/>
    <a:srgbClr val="8CD5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032" autoAdjust="0"/>
  </p:normalViewPr>
  <p:slideViewPr>
    <p:cSldViewPr>
      <p:cViewPr varScale="1">
        <p:scale>
          <a:sx n="59" d="100"/>
          <a:sy n="59" d="100"/>
        </p:scale>
        <p:origin x="17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owner\Documents\Research%20Work\APRA\COVID%2019%20Impact%20study\Round%201\Figur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owner\Documents\Research%20Work\APRA\COVID%2019%20Impact%20study\Round%201\Figur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owner\Documents\Research%20Work\APRA\COVID%2019%20Impact%20study\Round%201\Figure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8086116612855"/>
          <c:y val="0.10937381916912074"/>
          <c:w val="0.83948554519153462"/>
          <c:h val="0.65085500841819377"/>
        </c:manualLayout>
      </c:layout>
      <c:barChart>
        <c:barDir val="col"/>
        <c:grouping val="clustered"/>
        <c:varyColors val="0"/>
        <c:ser>
          <c:idx val="0"/>
          <c:order val="0"/>
          <c:tx>
            <c:strRef>
              <c:f>combined!$D$2:$D$3</c:f>
              <c:strCache>
                <c:ptCount val="2"/>
                <c:pt idx="1">
                  <c:v>R1 Females</c:v>
                </c:pt>
              </c:strCache>
            </c:strRef>
          </c:tx>
          <c:spPr>
            <a:solidFill>
              <a:schemeClr val="tx1"/>
            </a:solidFill>
            <a:ln>
              <a:noFill/>
            </a:ln>
            <a:effectLst/>
          </c:spPr>
          <c:invertIfNegative val="0"/>
          <c:cat>
            <c:strRef>
              <c:f>combined!$C$4:$C$8</c:f>
              <c:strCache>
                <c:ptCount val="5"/>
                <c:pt idx="0">
                  <c:v>School work at home</c:v>
                </c:pt>
                <c:pt idx="1">
                  <c:v>More housework</c:v>
                </c:pt>
                <c:pt idx="2">
                  <c:v>More farm work</c:v>
                </c:pt>
                <c:pt idx="3">
                  <c:v>Paid work away from home</c:v>
                </c:pt>
                <c:pt idx="4">
                  <c:v>Nothing/idle</c:v>
                </c:pt>
              </c:strCache>
            </c:strRef>
          </c:cat>
          <c:val>
            <c:numRef>
              <c:f>combined!$D$4:$D$8</c:f>
              <c:numCache>
                <c:formatCode>0</c:formatCode>
                <c:ptCount val="5"/>
                <c:pt idx="0">
                  <c:v>20.175440000000002</c:v>
                </c:pt>
                <c:pt idx="1">
                  <c:v>43.859650000000002</c:v>
                </c:pt>
                <c:pt idx="2">
                  <c:v>24.561399999999999</c:v>
                </c:pt>
                <c:pt idx="3">
                  <c:v>8.7719299999999993</c:v>
                </c:pt>
                <c:pt idx="4">
                  <c:v>28.070180000000001</c:v>
                </c:pt>
              </c:numCache>
            </c:numRef>
          </c:val>
          <c:extLst xmlns:c16r2="http://schemas.microsoft.com/office/drawing/2015/06/chart">
            <c:ext xmlns:c16="http://schemas.microsoft.com/office/drawing/2014/chart" uri="{C3380CC4-5D6E-409C-BE32-E72D297353CC}">
              <c16:uniqueId val="{00000000-9ECC-479C-B51C-DAB22CB224E9}"/>
            </c:ext>
          </c:extLst>
        </c:ser>
        <c:ser>
          <c:idx val="1"/>
          <c:order val="1"/>
          <c:tx>
            <c:strRef>
              <c:f>combined!$E$2:$E$3</c:f>
              <c:strCache>
                <c:ptCount val="2"/>
                <c:pt idx="1">
                  <c:v>R1 Males</c:v>
                </c:pt>
              </c:strCache>
            </c:strRef>
          </c:tx>
          <c:spPr>
            <a:solidFill>
              <a:schemeClr val="bg1">
                <a:lumMod val="50000"/>
              </a:schemeClr>
            </a:solidFill>
            <a:ln>
              <a:noFill/>
            </a:ln>
            <a:effectLst/>
          </c:spPr>
          <c:invertIfNegative val="0"/>
          <c:cat>
            <c:strRef>
              <c:f>combined!$C$4:$C$8</c:f>
              <c:strCache>
                <c:ptCount val="5"/>
                <c:pt idx="0">
                  <c:v>School work at home</c:v>
                </c:pt>
                <c:pt idx="1">
                  <c:v>More housework</c:v>
                </c:pt>
                <c:pt idx="2">
                  <c:v>More farm work</c:v>
                </c:pt>
                <c:pt idx="3">
                  <c:v>Paid work away from home</c:v>
                </c:pt>
                <c:pt idx="4">
                  <c:v>Nothing/idle</c:v>
                </c:pt>
              </c:strCache>
            </c:strRef>
          </c:cat>
          <c:val>
            <c:numRef>
              <c:f>combined!$E$4:$E$8</c:f>
              <c:numCache>
                <c:formatCode>0</c:formatCode>
                <c:ptCount val="5"/>
                <c:pt idx="0">
                  <c:v>21.929819999999999</c:v>
                </c:pt>
                <c:pt idx="1">
                  <c:v>30.701750000000001</c:v>
                </c:pt>
                <c:pt idx="2">
                  <c:v>31.578949999999999</c:v>
                </c:pt>
                <c:pt idx="3">
                  <c:v>18.421050000000001</c:v>
                </c:pt>
                <c:pt idx="4">
                  <c:v>26.31579</c:v>
                </c:pt>
              </c:numCache>
            </c:numRef>
          </c:val>
          <c:extLst xmlns:c16r2="http://schemas.microsoft.com/office/drawing/2015/06/chart">
            <c:ext xmlns:c16="http://schemas.microsoft.com/office/drawing/2014/chart" uri="{C3380CC4-5D6E-409C-BE32-E72D297353CC}">
              <c16:uniqueId val="{00000001-9ECC-479C-B51C-DAB22CB224E9}"/>
            </c:ext>
          </c:extLst>
        </c:ser>
        <c:ser>
          <c:idx val="2"/>
          <c:order val="2"/>
          <c:tx>
            <c:strRef>
              <c:f>combined!$F$2:$F$3</c:f>
              <c:strCache>
                <c:ptCount val="2"/>
                <c:pt idx="1">
                  <c:v>R2 Females</c:v>
                </c:pt>
              </c:strCache>
            </c:strRef>
          </c:tx>
          <c:spPr>
            <a:solidFill>
              <a:schemeClr val="accent6">
                <a:lumMod val="60000"/>
                <a:lumOff val="40000"/>
              </a:schemeClr>
            </a:solidFill>
            <a:ln>
              <a:noFill/>
            </a:ln>
            <a:effectLst/>
          </c:spPr>
          <c:invertIfNegative val="0"/>
          <c:cat>
            <c:strRef>
              <c:f>combined!$C$4:$C$8</c:f>
              <c:strCache>
                <c:ptCount val="5"/>
                <c:pt idx="0">
                  <c:v>School work at home</c:v>
                </c:pt>
                <c:pt idx="1">
                  <c:v>More housework</c:v>
                </c:pt>
                <c:pt idx="2">
                  <c:v>More farm work</c:v>
                </c:pt>
                <c:pt idx="3">
                  <c:v>Paid work away from home</c:v>
                </c:pt>
                <c:pt idx="4">
                  <c:v>Nothing/idle</c:v>
                </c:pt>
              </c:strCache>
            </c:strRef>
          </c:cat>
          <c:val>
            <c:numRef>
              <c:f>combined!$F$4:$F$8</c:f>
              <c:numCache>
                <c:formatCode>0</c:formatCode>
                <c:ptCount val="5"/>
                <c:pt idx="0">
                  <c:v>25.22523</c:v>
                </c:pt>
                <c:pt idx="1">
                  <c:v>40.54054</c:v>
                </c:pt>
                <c:pt idx="2">
                  <c:v>27.92793</c:v>
                </c:pt>
                <c:pt idx="3">
                  <c:v>8.1081099999999999</c:v>
                </c:pt>
                <c:pt idx="4">
                  <c:v>20.72072</c:v>
                </c:pt>
              </c:numCache>
            </c:numRef>
          </c:val>
          <c:extLst xmlns:c16r2="http://schemas.microsoft.com/office/drawing/2015/06/chart">
            <c:ext xmlns:c16="http://schemas.microsoft.com/office/drawing/2014/chart" uri="{C3380CC4-5D6E-409C-BE32-E72D297353CC}">
              <c16:uniqueId val="{00000002-9ECC-479C-B51C-DAB22CB224E9}"/>
            </c:ext>
          </c:extLst>
        </c:ser>
        <c:ser>
          <c:idx val="3"/>
          <c:order val="3"/>
          <c:tx>
            <c:strRef>
              <c:f>combined!$G$2:$G$3</c:f>
              <c:strCache>
                <c:ptCount val="2"/>
                <c:pt idx="1">
                  <c:v>R2 Males</c:v>
                </c:pt>
              </c:strCache>
            </c:strRef>
          </c:tx>
          <c:spPr>
            <a:solidFill>
              <a:schemeClr val="accent6">
                <a:lumMod val="75000"/>
              </a:schemeClr>
            </a:solidFill>
            <a:ln>
              <a:noFill/>
            </a:ln>
            <a:effectLst/>
          </c:spPr>
          <c:invertIfNegative val="0"/>
          <c:cat>
            <c:strRef>
              <c:f>combined!$C$4:$C$8</c:f>
              <c:strCache>
                <c:ptCount val="5"/>
                <c:pt idx="0">
                  <c:v>School work at home</c:v>
                </c:pt>
                <c:pt idx="1">
                  <c:v>More housework</c:v>
                </c:pt>
                <c:pt idx="2">
                  <c:v>More farm work</c:v>
                </c:pt>
                <c:pt idx="3">
                  <c:v>Paid work away from home</c:v>
                </c:pt>
                <c:pt idx="4">
                  <c:v>Nothing/idle</c:v>
                </c:pt>
              </c:strCache>
            </c:strRef>
          </c:cat>
          <c:val>
            <c:numRef>
              <c:f>combined!$G$4:$G$8</c:f>
              <c:numCache>
                <c:formatCode>0</c:formatCode>
                <c:ptCount val="5"/>
                <c:pt idx="0">
                  <c:v>28.82883</c:v>
                </c:pt>
                <c:pt idx="1">
                  <c:v>28.82883</c:v>
                </c:pt>
                <c:pt idx="2">
                  <c:v>39.63964</c:v>
                </c:pt>
                <c:pt idx="3">
                  <c:v>21.62162</c:v>
                </c:pt>
                <c:pt idx="4">
                  <c:v>19.81982</c:v>
                </c:pt>
              </c:numCache>
            </c:numRef>
          </c:val>
          <c:extLst xmlns:c16r2="http://schemas.microsoft.com/office/drawing/2015/06/chart">
            <c:ext xmlns:c16="http://schemas.microsoft.com/office/drawing/2014/chart" uri="{C3380CC4-5D6E-409C-BE32-E72D297353CC}">
              <c16:uniqueId val="{00000003-9ECC-479C-B51C-DAB22CB224E9}"/>
            </c:ext>
          </c:extLst>
        </c:ser>
        <c:ser>
          <c:idx val="4"/>
          <c:order val="4"/>
          <c:tx>
            <c:strRef>
              <c:f>combined!$H$2:$H$3</c:f>
              <c:strCache>
                <c:ptCount val="2"/>
                <c:pt idx="1">
                  <c:v>R3 Females</c:v>
                </c:pt>
              </c:strCache>
            </c:strRef>
          </c:tx>
          <c:spPr>
            <a:solidFill>
              <a:schemeClr val="accent2">
                <a:lumMod val="40000"/>
                <a:lumOff val="60000"/>
              </a:schemeClr>
            </a:solidFill>
            <a:ln>
              <a:noFill/>
            </a:ln>
            <a:effectLst/>
          </c:spPr>
          <c:invertIfNegative val="0"/>
          <c:cat>
            <c:strRef>
              <c:f>combined!$C$4:$C$8</c:f>
              <c:strCache>
                <c:ptCount val="5"/>
                <c:pt idx="0">
                  <c:v>School work at home</c:v>
                </c:pt>
                <c:pt idx="1">
                  <c:v>More housework</c:v>
                </c:pt>
                <c:pt idx="2">
                  <c:v>More farm work</c:v>
                </c:pt>
                <c:pt idx="3">
                  <c:v>Paid work away from home</c:v>
                </c:pt>
                <c:pt idx="4">
                  <c:v>Nothing/idle</c:v>
                </c:pt>
              </c:strCache>
            </c:strRef>
          </c:cat>
          <c:val>
            <c:numRef>
              <c:f>combined!$H$4:$H$8</c:f>
              <c:numCache>
                <c:formatCode>0</c:formatCode>
                <c:ptCount val="5"/>
                <c:pt idx="0">
                  <c:v>21.495330000000003</c:v>
                </c:pt>
                <c:pt idx="1">
                  <c:v>23.36449</c:v>
                </c:pt>
                <c:pt idx="2">
                  <c:v>26.168219999999998</c:v>
                </c:pt>
                <c:pt idx="3">
                  <c:v>5.6074799999999998</c:v>
                </c:pt>
                <c:pt idx="4">
                  <c:v>27.102799999999998</c:v>
                </c:pt>
              </c:numCache>
            </c:numRef>
          </c:val>
          <c:extLst xmlns:c16r2="http://schemas.microsoft.com/office/drawing/2015/06/chart">
            <c:ext xmlns:c16="http://schemas.microsoft.com/office/drawing/2014/chart" uri="{C3380CC4-5D6E-409C-BE32-E72D297353CC}">
              <c16:uniqueId val="{00000004-9ECC-479C-B51C-DAB22CB224E9}"/>
            </c:ext>
          </c:extLst>
        </c:ser>
        <c:ser>
          <c:idx val="5"/>
          <c:order val="5"/>
          <c:tx>
            <c:strRef>
              <c:f>combined!$I$2:$I$3</c:f>
              <c:strCache>
                <c:ptCount val="2"/>
                <c:pt idx="1">
                  <c:v>R3 Males</c:v>
                </c:pt>
              </c:strCache>
            </c:strRef>
          </c:tx>
          <c:spPr>
            <a:solidFill>
              <a:schemeClr val="accent2">
                <a:lumMod val="75000"/>
              </a:schemeClr>
            </a:solidFill>
            <a:ln>
              <a:noFill/>
            </a:ln>
            <a:effectLst/>
          </c:spPr>
          <c:invertIfNegative val="0"/>
          <c:cat>
            <c:strRef>
              <c:f>combined!$C$4:$C$8</c:f>
              <c:strCache>
                <c:ptCount val="5"/>
                <c:pt idx="0">
                  <c:v>School work at home</c:v>
                </c:pt>
                <c:pt idx="1">
                  <c:v>More housework</c:v>
                </c:pt>
                <c:pt idx="2">
                  <c:v>More farm work</c:v>
                </c:pt>
                <c:pt idx="3">
                  <c:v>Paid work away from home</c:v>
                </c:pt>
                <c:pt idx="4">
                  <c:v>Nothing/idle</c:v>
                </c:pt>
              </c:strCache>
            </c:strRef>
          </c:cat>
          <c:val>
            <c:numRef>
              <c:f>combined!$I$4:$I$8</c:f>
              <c:numCache>
                <c:formatCode>0</c:formatCode>
                <c:ptCount val="5"/>
                <c:pt idx="0">
                  <c:v>28.037379999999999</c:v>
                </c:pt>
                <c:pt idx="1">
                  <c:v>38.31776</c:v>
                </c:pt>
                <c:pt idx="2">
                  <c:v>31.775700000000001</c:v>
                </c:pt>
                <c:pt idx="3">
                  <c:v>6.5420599999999993</c:v>
                </c:pt>
                <c:pt idx="4">
                  <c:v>30.84112</c:v>
                </c:pt>
              </c:numCache>
            </c:numRef>
          </c:val>
          <c:extLst xmlns:c16r2="http://schemas.microsoft.com/office/drawing/2015/06/chart">
            <c:ext xmlns:c16="http://schemas.microsoft.com/office/drawing/2014/chart" uri="{C3380CC4-5D6E-409C-BE32-E72D297353CC}">
              <c16:uniqueId val="{00000005-9ECC-479C-B51C-DAB22CB224E9}"/>
            </c:ext>
          </c:extLst>
        </c:ser>
        <c:dLbls>
          <c:showLegendKey val="0"/>
          <c:showVal val="0"/>
          <c:showCatName val="0"/>
          <c:showSerName val="0"/>
          <c:showPercent val="0"/>
          <c:showBubbleSize val="0"/>
        </c:dLbls>
        <c:gapWidth val="150"/>
        <c:axId val="279344544"/>
        <c:axId val="279350032"/>
        <c:extLst xmlns:c16r2="http://schemas.microsoft.com/office/drawing/2015/06/chart">
          <c:ext xmlns:c15="http://schemas.microsoft.com/office/drawing/2012/chart" uri="{02D57815-91ED-43cb-92C2-25804820EDAC}">
            <c15:filteredBarSeries>
              <c15:ser>
                <c:idx val="6"/>
                <c:order val="6"/>
                <c:tx>
                  <c:strRef>
                    <c:extLst xmlns:c16r2="http://schemas.microsoft.com/office/drawing/2015/06/chart">
                      <c:ext uri="{02D57815-91ED-43cb-92C2-25804820EDAC}">
                        <c15:formulaRef>
                          <c15:sqref>combined!$J$2:$J$3</c15:sqref>
                        </c15:formulaRef>
                      </c:ext>
                    </c:extLst>
                    <c:strCache>
                      <c:ptCount val="2"/>
                      <c:pt idx="1">
                        <c:v>R3 Males</c:v>
                      </c:pt>
                    </c:strCache>
                  </c:strRef>
                </c:tx>
                <c:spPr>
                  <a:solidFill>
                    <a:schemeClr val="accent1">
                      <a:lumMod val="60000"/>
                    </a:schemeClr>
                  </a:solidFill>
                  <a:ln>
                    <a:noFill/>
                  </a:ln>
                  <a:effectLst/>
                </c:spPr>
                <c:invertIfNegative val="0"/>
                <c:cat>
                  <c:strRef>
                    <c:extLst xmlns:c16r2="http://schemas.microsoft.com/office/drawing/2015/06/chart">
                      <c:ext uri="{02D57815-91ED-43cb-92C2-25804820EDAC}">
                        <c15:formulaRef>
                          <c15:sqref>combined!$C$4:$C$8</c15:sqref>
                        </c15:formulaRef>
                      </c:ext>
                    </c:extLst>
                    <c:strCache>
                      <c:ptCount val="5"/>
                      <c:pt idx="0">
                        <c:v>School work at home</c:v>
                      </c:pt>
                      <c:pt idx="1">
                        <c:v>More housework</c:v>
                      </c:pt>
                      <c:pt idx="2">
                        <c:v>More farm work</c:v>
                      </c:pt>
                      <c:pt idx="3">
                        <c:v>Paid work away from home</c:v>
                      </c:pt>
                      <c:pt idx="4">
                        <c:v>Nothing/idle</c:v>
                      </c:pt>
                    </c:strCache>
                  </c:strRef>
                </c:cat>
                <c:val>
                  <c:numRef>
                    <c:extLst xmlns:c16r2="http://schemas.microsoft.com/office/drawing/2015/06/chart">
                      <c:ext uri="{02D57815-91ED-43cb-92C2-25804820EDAC}">
                        <c15:formulaRef>
                          <c15:sqref>combined!$J$4:$J$8</c15:sqref>
                        </c15:formulaRef>
                      </c:ext>
                    </c:extLst>
                    <c:numCache>
                      <c:formatCode>General</c:formatCode>
                      <c:ptCount val="5"/>
                    </c:numCache>
                  </c:numRef>
                </c:val>
                <c:extLst xmlns:c16r2="http://schemas.microsoft.com/office/drawing/2015/06/chart">
                  <c:ext xmlns:c16="http://schemas.microsoft.com/office/drawing/2014/chart" uri="{C3380CC4-5D6E-409C-BE32-E72D297353CC}">
                    <c16:uniqueId val="{00000006-9ECC-479C-B51C-DAB22CB224E9}"/>
                  </c:ext>
                </c:extLst>
              </c15:ser>
            </c15:filteredBarSeries>
            <c15:filteredBarSeries>
              <c15:ser>
                <c:idx val="7"/>
                <c:order val="7"/>
                <c:tx>
                  <c:strRef>
                    <c:extLst xmlns:c15="http://schemas.microsoft.com/office/drawing/2012/chart" xmlns:c16r2="http://schemas.microsoft.com/office/drawing/2015/06/chart">
                      <c:ext xmlns:c15="http://schemas.microsoft.com/office/drawing/2012/chart" uri="{02D57815-91ED-43cb-92C2-25804820EDAC}">
                        <c15:formulaRef>
                          <c15:sqref>combined!$K$2:$K$3</c15:sqref>
                        </c15:formulaRef>
                      </c:ext>
                    </c:extLst>
                    <c:strCache>
                      <c:ptCount val="2"/>
                      <c:pt idx="1">
                        <c:v>R3 Males</c:v>
                      </c:pt>
                    </c:strCache>
                  </c:strRef>
                </c:tx>
                <c:spPr>
                  <a:solidFill>
                    <a:schemeClr val="accent2">
                      <a:lumMod val="60000"/>
                    </a:schemeClr>
                  </a:solidFill>
                  <a:ln>
                    <a:noFill/>
                  </a:ln>
                  <a:effectLst/>
                </c:spPr>
                <c:invertIfNegative val="0"/>
                <c:cat>
                  <c:strRef>
                    <c:extLst xmlns:c15="http://schemas.microsoft.com/office/drawing/2012/chart" xmlns:c16r2="http://schemas.microsoft.com/office/drawing/2015/06/chart">
                      <c:ext xmlns:c15="http://schemas.microsoft.com/office/drawing/2012/chart" uri="{02D57815-91ED-43cb-92C2-25804820EDAC}">
                        <c15:formulaRef>
                          <c15:sqref>combined!$C$4:$C$8</c15:sqref>
                        </c15:formulaRef>
                      </c:ext>
                    </c:extLst>
                    <c:strCache>
                      <c:ptCount val="5"/>
                      <c:pt idx="0">
                        <c:v>School work at home</c:v>
                      </c:pt>
                      <c:pt idx="1">
                        <c:v>More housework</c:v>
                      </c:pt>
                      <c:pt idx="2">
                        <c:v>More farm work</c:v>
                      </c:pt>
                      <c:pt idx="3">
                        <c:v>Paid work away from home</c:v>
                      </c:pt>
                      <c:pt idx="4">
                        <c:v>Nothing/idle</c:v>
                      </c:pt>
                    </c:strCache>
                  </c:strRef>
                </c:cat>
                <c:val>
                  <c:numRef>
                    <c:extLst xmlns:c15="http://schemas.microsoft.com/office/drawing/2012/chart" xmlns:c16r2="http://schemas.microsoft.com/office/drawing/2015/06/chart">
                      <c:ext xmlns:c15="http://schemas.microsoft.com/office/drawing/2012/chart" uri="{02D57815-91ED-43cb-92C2-25804820EDAC}">
                        <c15:formulaRef>
                          <c15:sqref>combined!$K$4:$K$8</c15:sqref>
                        </c15:formulaRef>
                      </c:ext>
                    </c:extLst>
                    <c:numCache>
                      <c:formatCode>General</c:formatCode>
                      <c:ptCount val="5"/>
                    </c:numCache>
                  </c:numRef>
                </c:val>
                <c:extLst xmlns:c15="http://schemas.microsoft.com/office/drawing/2012/chart" xmlns:c16r2="http://schemas.microsoft.com/office/drawing/2015/06/chart">
                  <c:ext xmlns:c16="http://schemas.microsoft.com/office/drawing/2014/chart" uri="{C3380CC4-5D6E-409C-BE32-E72D297353CC}">
                    <c16:uniqueId val="{00000007-9ECC-479C-B51C-DAB22CB224E9}"/>
                  </c:ext>
                </c:extLst>
              </c15:ser>
            </c15:filteredBarSeries>
            <c15:filteredBarSeries>
              <c15:ser>
                <c:idx val="8"/>
                <c:order val="8"/>
                <c:tx>
                  <c:strRef>
                    <c:extLst xmlns:c15="http://schemas.microsoft.com/office/drawing/2012/chart" xmlns:c16r2="http://schemas.microsoft.com/office/drawing/2015/06/chart">
                      <c:ext xmlns:c15="http://schemas.microsoft.com/office/drawing/2012/chart" uri="{02D57815-91ED-43cb-92C2-25804820EDAC}">
                        <c15:formulaRef>
                          <c15:sqref>combined!$L$2:$L$3</c15:sqref>
                        </c15:formulaRef>
                      </c:ext>
                    </c:extLst>
                    <c:strCache>
                      <c:ptCount val="2"/>
                      <c:pt idx="1">
                        <c:v>R3 Males</c:v>
                      </c:pt>
                    </c:strCache>
                  </c:strRef>
                </c:tx>
                <c:spPr>
                  <a:solidFill>
                    <a:schemeClr val="accent3">
                      <a:lumMod val="60000"/>
                    </a:schemeClr>
                  </a:solidFill>
                  <a:ln>
                    <a:noFill/>
                  </a:ln>
                  <a:effectLst/>
                </c:spPr>
                <c:invertIfNegative val="0"/>
                <c:cat>
                  <c:strRef>
                    <c:extLst xmlns:c15="http://schemas.microsoft.com/office/drawing/2012/chart" xmlns:c16r2="http://schemas.microsoft.com/office/drawing/2015/06/chart">
                      <c:ext xmlns:c15="http://schemas.microsoft.com/office/drawing/2012/chart" uri="{02D57815-91ED-43cb-92C2-25804820EDAC}">
                        <c15:formulaRef>
                          <c15:sqref>combined!$C$4:$C$8</c15:sqref>
                        </c15:formulaRef>
                      </c:ext>
                    </c:extLst>
                    <c:strCache>
                      <c:ptCount val="5"/>
                      <c:pt idx="0">
                        <c:v>School work at home</c:v>
                      </c:pt>
                      <c:pt idx="1">
                        <c:v>More housework</c:v>
                      </c:pt>
                      <c:pt idx="2">
                        <c:v>More farm work</c:v>
                      </c:pt>
                      <c:pt idx="3">
                        <c:v>Paid work away from home</c:v>
                      </c:pt>
                      <c:pt idx="4">
                        <c:v>Nothing/idle</c:v>
                      </c:pt>
                    </c:strCache>
                  </c:strRef>
                </c:cat>
                <c:val>
                  <c:numRef>
                    <c:extLst xmlns:c15="http://schemas.microsoft.com/office/drawing/2012/chart" xmlns:c16r2="http://schemas.microsoft.com/office/drawing/2015/06/chart">
                      <c:ext xmlns:c15="http://schemas.microsoft.com/office/drawing/2012/chart" uri="{02D57815-91ED-43cb-92C2-25804820EDAC}">
                        <c15:formulaRef>
                          <c15:sqref>combined!$L$4:$L$8</c15:sqref>
                        </c15:formulaRef>
                      </c:ext>
                    </c:extLst>
                    <c:numCache>
                      <c:formatCode>General</c:formatCode>
                      <c:ptCount val="5"/>
                    </c:numCache>
                  </c:numRef>
                </c:val>
                <c:extLst xmlns:c15="http://schemas.microsoft.com/office/drawing/2012/chart" xmlns:c16r2="http://schemas.microsoft.com/office/drawing/2015/06/chart">
                  <c:ext xmlns:c16="http://schemas.microsoft.com/office/drawing/2014/chart" uri="{C3380CC4-5D6E-409C-BE32-E72D297353CC}">
                    <c16:uniqueId val="{00000008-9ECC-479C-B51C-DAB22CB224E9}"/>
                  </c:ext>
                </c:extLst>
              </c15:ser>
            </c15:filteredBarSeries>
          </c:ext>
        </c:extLst>
      </c:barChart>
      <c:catAx>
        <c:axId val="279344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79350032"/>
        <c:crosses val="autoZero"/>
        <c:auto val="1"/>
        <c:lblAlgn val="ctr"/>
        <c:lblOffset val="100"/>
        <c:noMultiLvlLbl val="0"/>
      </c:catAx>
      <c:valAx>
        <c:axId val="2793500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Proportion</a:t>
                </a:r>
                <a:r>
                  <a:rPr lang="en-US" sz="1600" baseline="0"/>
                  <a:t> reporting (%)</a:t>
                </a:r>
                <a:endParaRPr lang="en-US" sz="1600"/>
              </a:p>
            </c:rich>
          </c:tx>
          <c:layout>
            <c:manualLayout>
              <c:xMode val="edge"/>
              <c:yMode val="edge"/>
              <c:x val="6.496965750513245E-2"/>
              <c:y val="0.15981584162248677"/>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9344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342200215992018"/>
          <c:y val="4.7153714696736133E-2"/>
          <c:w val="0.83185451866709503"/>
          <c:h val="0.66444377012344691"/>
        </c:manualLayout>
      </c:layout>
      <c:barChart>
        <c:barDir val="bar"/>
        <c:grouping val="clustered"/>
        <c:varyColors val="0"/>
        <c:ser>
          <c:idx val="0"/>
          <c:order val="0"/>
          <c:tx>
            <c:strRef>
              <c:f>combined!$B$159</c:f>
              <c:strCache>
                <c:ptCount val="1"/>
                <c:pt idx="0">
                  <c:v>within village</c:v>
                </c:pt>
              </c:strCache>
            </c:strRef>
          </c:tx>
          <c:spPr>
            <a:solidFill>
              <a:schemeClr val="accent1"/>
            </a:solidFill>
            <a:ln>
              <a:noFill/>
            </a:ln>
            <a:effectLst/>
          </c:spPr>
          <c:invertIfNegative val="0"/>
          <c:cat>
            <c:strRef>
              <c:f>combined!$C$158:$E$158</c:f>
              <c:strCache>
                <c:ptCount val="3"/>
                <c:pt idx="0">
                  <c:v>Round 1</c:v>
                </c:pt>
                <c:pt idx="1">
                  <c:v>Round 2</c:v>
                </c:pt>
                <c:pt idx="2">
                  <c:v>Round 3</c:v>
                </c:pt>
              </c:strCache>
            </c:strRef>
          </c:cat>
          <c:val>
            <c:numRef>
              <c:f>combined!$C$159:$E$159</c:f>
              <c:numCache>
                <c:formatCode>General</c:formatCode>
                <c:ptCount val="3"/>
                <c:pt idx="0">
                  <c:v>74</c:v>
                </c:pt>
                <c:pt idx="1">
                  <c:v>50</c:v>
                </c:pt>
                <c:pt idx="2">
                  <c:v>76</c:v>
                </c:pt>
              </c:numCache>
            </c:numRef>
          </c:val>
          <c:extLst xmlns:c16r2="http://schemas.microsoft.com/office/drawing/2015/06/chart">
            <c:ext xmlns:c16="http://schemas.microsoft.com/office/drawing/2014/chart" uri="{C3380CC4-5D6E-409C-BE32-E72D297353CC}">
              <c16:uniqueId val="{00000000-68EB-44B0-9FAC-3CEF055307F3}"/>
            </c:ext>
          </c:extLst>
        </c:ser>
        <c:ser>
          <c:idx val="1"/>
          <c:order val="1"/>
          <c:tx>
            <c:strRef>
              <c:f>combined!$B$160</c:f>
              <c:strCache>
                <c:ptCount val="1"/>
                <c:pt idx="0">
                  <c:v>outside village</c:v>
                </c:pt>
              </c:strCache>
            </c:strRef>
          </c:tx>
          <c:spPr>
            <a:solidFill>
              <a:schemeClr val="accent2"/>
            </a:solidFill>
            <a:ln>
              <a:noFill/>
            </a:ln>
            <a:effectLst/>
          </c:spPr>
          <c:invertIfNegative val="0"/>
          <c:cat>
            <c:strRef>
              <c:f>combined!$C$158:$E$158</c:f>
              <c:strCache>
                <c:ptCount val="3"/>
                <c:pt idx="0">
                  <c:v>Round 1</c:v>
                </c:pt>
                <c:pt idx="1">
                  <c:v>Round 2</c:v>
                </c:pt>
                <c:pt idx="2">
                  <c:v>Round 3</c:v>
                </c:pt>
              </c:strCache>
            </c:strRef>
          </c:cat>
          <c:val>
            <c:numRef>
              <c:f>combined!$C$160:$E$160</c:f>
              <c:numCache>
                <c:formatCode>General</c:formatCode>
                <c:ptCount val="3"/>
                <c:pt idx="0">
                  <c:v>75</c:v>
                </c:pt>
                <c:pt idx="1">
                  <c:v>50</c:v>
                </c:pt>
                <c:pt idx="2">
                  <c:v>79</c:v>
                </c:pt>
              </c:numCache>
            </c:numRef>
          </c:val>
          <c:extLst xmlns:c16r2="http://schemas.microsoft.com/office/drawing/2015/06/chart">
            <c:ext xmlns:c16="http://schemas.microsoft.com/office/drawing/2014/chart" uri="{C3380CC4-5D6E-409C-BE32-E72D297353CC}">
              <c16:uniqueId val="{00000001-68EB-44B0-9FAC-3CEF055307F3}"/>
            </c:ext>
          </c:extLst>
        </c:ser>
        <c:ser>
          <c:idx val="2"/>
          <c:order val="2"/>
          <c:tx>
            <c:strRef>
              <c:f>combined!$B$161</c:f>
              <c:strCache>
                <c:ptCount val="1"/>
                <c:pt idx="0">
                  <c:v>friends/family visits</c:v>
                </c:pt>
              </c:strCache>
            </c:strRef>
          </c:tx>
          <c:spPr>
            <a:solidFill>
              <a:schemeClr val="accent3"/>
            </a:solidFill>
            <a:ln>
              <a:noFill/>
            </a:ln>
            <a:effectLst/>
          </c:spPr>
          <c:invertIfNegative val="0"/>
          <c:cat>
            <c:strRef>
              <c:f>combined!$C$158:$E$158</c:f>
              <c:strCache>
                <c:ptCount val="3"/>
                <c:pt idx="0">
                  <c:v>Round 1</c:v>
                </c:pt>
                <c:pt idx="1">
                  <c:v>Round 2</c:v>
                </c:pt>
                <c:pt idx="2">
                  <c:v>Round 3</c:v>
                </c:pt>
              </c:strCache>
            </c:strRef>
          </c:cat>
          <c:val>
            <c:numRef>
              <c:f>combined!$C$161:$E$161</c:f>
              <c:numCache>
                <c:formatCode>General</c:formatCode>
                <c:ptCount val="3"/>
                <c:pt idx="0">
                  <c:v>52</c:v>
                </c:pt>
                <c:pt idx="1">
                  <c:v>43</c:v>
                </c:pt>
                <c:pt idx="2">
                  <c:v>61</c:v>
                </c:pt>
              </c:numCache>
            </c:numRef>
          </c:val>
          <c:extLst xmlns:c16r2="http://schemas.microsoft.com/office/drawing/2015/06/chart">
            <c:ext xmlns:c16="http://schemas.microsoft.com/office/drawing/2014/chart" uri="{C3380CC4-5D6E-409C-BE32-E72D297353CC}">
              <c16:uniqueId val="{00000002-68EB-44B0-9FAC-3CEF055307F3}"/>
            </c:ext>
          </c:extLst>
        </c:ser>
        <c:dLbls>
          <c:showLegendKey val="0"/>
          <c:showVal val="0"/>
          <c:showCatName val="0"/>
          <c:showSerName val="0"/>
          <c:showPercent val="0"/>
          <c:showBubbleSize val="0"/>
        </c:dLbls>
        <c:gapWidth val="182"/>
        <c:axId val="279350816"/>
        <c:axId val="279351208"/>
      </c:barChart>
      <c:catAx>
        <c:axId val="2793508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79351208"/>
        <c:crosses val="autoZero"/>
        <c:auto val="1"/>
        <c:lblAlgn val="ctr"/>
        <c:lblOffset val="100"/>
        <c:noMultiLvlLbl val="0"/>
      </c:catAx>
      <c:valAx>
        <c:axId val="27935120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Proportion reporting (%)</a:t>
                </a:r>
              </a:p>
            </c:rich>
          </c:tx>
          <c:layout>
            <c:manualLayout>
              <c:xMode val="edge"/>
              <c:yMode val="edge"/>
              <c:x val="0.31671043057277926"/>
              <c:y val="0.772461218010491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9350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combined!$B$34</c:f>
              <c:strCache>
                <c:ptCount val="1"/>
                <c:pt idx="0">
                  <c:v>Farming Enterprise</c:v>
                </c:pt>
              </c:strCache>
            </c:strRef>
          </c:tx>
          <c:spPr>
            <a:solidFill>
              <a:schemeClr val="accent6">
                <a:lumMod val="75000"/>
              </a:schemeClr>
            </a:solidFill>
            <a:ln>
              <a:noFill/>
            </a:ln>
            <a:effectLst/>
          </c:spPr>
          <c:invertIfNegative val="0"/>
          <c:cat>
            <c:multiLvlStrRef>
              <c:f>combined!$C$32:$K$33</c:f>
              <c:multiLvlStrCache>
                <c:ptCount val="9"/>
                <c:lvl>
                  <c:pt idx="0">
                    <c:v>Decreased</c:v>
                  </c:pt>
                  <c:pt idx="1">
                    <c:v>No Change</c:v>
                  </c:pt>
                  <c:pt idx="2">
                    <c:v>Increased</c:v>
                  </c:pt>
                  <c:pt idx="3">
                    <c:v>Decreased</c:v>
                  </c:pt>
                  <c:pt idx="4">
                    <c:v>No Change</c:v>
                  </c:pt>
                  <c:pt idx="5">
                    <c:v>Increased</c:v>
                  </c:pt>
                  <c:pt idx="6">
                    <c:v>Decreased</c:v>
                  </c:pt>
                  <c:pt idx="7">
                    <c:v>No Change</c:v>
                  </c:pt>
                  <c:pt idx="8">
                    <c:v>Increased</c:v>
                  </c:pt>
                </c:lvl>
                <c:lvl>
                  <c:pt idx="0">
                    <c:v>Round 1</c:v>
                  </c:pt>
                  <c:pt idx="3">
                    <c:v>Round 2</c:v>
                  </c:pt>
                  <c:pt idx="6">
                    <c:v>Round 3</c:v>
                  </c:pt>
                </c:lvl>
              </c:multiLvlStrCache>
            </c:multiLvlStrRef>
          </c:cat>
          <c:val>
            <c:numRef>
              <c:f>combined!$C$34:$K$34</c:f>
              <c:numCache>
                <c:formatCode>General</c:formatCode>
                <c:ptCount val="9"/>
                <c:pt idx="0">
                  <c:v>31</c:v>
                </c:pt>
                <c:pt idx="1">
                  <c:v>61</c:v>
                </c:pt>
                <c:pt idx="2">
                  <c:v>8</c:v>
                </c:pt>
                <c:pt idx="3">
                  <c:v>43</c:v>
                </c:pt>
                <c:pt idx="4">
                  <c:v>50</c:v>
                </c:pt>
                <c:pt idx="5">
                  <c:v>7</c:v>
                </c:pt>
                <c:pt idx="6" formatCode="0">
                  <c:v>38.1</c:v>
                </c:pt>
                <c:pt idx="7" formatCode="0">
                  <c:v>50.5</c:v>
                </c:pt>
                <c:pt idx="8" formatCode="0">
                  <c:v>11.4</c:v>
                </c:pt>
              </c:numCache>
            </c:numRef>
          </c:val>
          <c:extLst xmlns:c16r2="http://schemas.microsoft.com/office/drawing/2015/06/chart">
            <c:ext xmlns:c16="http://schemas.microsoft.com/office/drawing/2014/chart" uri="{C3380CC4-5D6E-409C-BE32-E72D297353CC}">
              <c16:uniqueId val="{00000000-9851-4462-B7CA-D579FCFF6E20}"/>
            </c:ext>
          </c:extLst>
        </c:ser>
        <c:ser>
          <c:idx val="1"/>
          <c:order val="1"/>
          <c:tx>
            <c:strRef>
              <c:f>combined!$B$35</c:f>
              <c:strCache>
                <c:ptCount val="1"/>
                <c:pt idx="0">
                  <c:v>Business Enterprise</c:v>
                </c:pt>
              </c:strCache>
            </c:strRef>
          </c:tx>
          <c:spPr>
            <a:solidFill>
              <a:srgbClr val="00B050"/>
            </a:solidFill>
            <a:ln>
              <a:noFill/>
            </a:ln>
            <a:effectLst/>
          </c:spPr>
          <c:invertIfNegative val="0"/>
          <c:cat>
            <c:multiLvlStrRef>
              <c:f>combined!$C$32:$K$33</c:f>
              <c:multiLvlStrCache>
                <c:ptCount val="9"/>
                <c:lvl>
                  <c:pt idx="0">
                    <c:v>Decreased</c:v>
                  </c:pt>
                  <c:pt idx="1">
                    <c:v>No Change</c:v>
                  </c:pt>
                  <c:pt idx="2">
                    <c:v>Increased</c:v>
                  </c:pt>
                  <c:pt idx="3">
                    <c:v>Decreased</c:v>
                  </c:pt>
                  <c:pt idx="4">
                    <c:v>No Change</c:v>
                  </c:pt>
                  <c:pt idx="5">
                    <c:v>Increased</c:v>
                  </c:pt>
                  <c:pt idx="6">
                    <c:v>Decreased</c:v>
                  </c:pt>
                  <c:pt idx="7">
                    <c:v>No Change</c:v>
                  </c:pt>
                  <c:pt idx="8">
                    <c:v>Increased</c:v>
                  </c:pt>
                </c:lvl>
                <c:lvl>
                  <c:pt idx="0">
                    <c:v>Round 1</c:v>
                  </c:pt>
                  <c:pt idx="3">
                    <c:v>Round 2</c:v>
                  </c:pt>
                  <c:pt idx="6">
                    <c:v>Round 3</c:v>
                  </c:pt>
                </c:lvl>
              </c:multiLvlStrCache>
            </c:multiLvlStrRef>
          </c:cat>
          <c:val>
            <c:numRef>
              <c:f>combined!$C$35:$K$35</c:f>
              <c:numCache>
                <c:formatCode>General</c:formatCode>
                <c:ptCount val="9"/>
                <c:pt idx="0">
                  <c:v>63</c:v>
                </c:pt>
                <c:pt idx="1">
                  <c:v>31</c:v>
                </c:pt>
                <c:pt idx="2">
                  <c:v>6</c:v>
                </c:pt>
                <c:pt idx="3">
                  <c:v>62</c:v>
                </c:pt>
                <c:pt idx="4">
                  <c:v>33</c:v>
                </c:pt>
                <c:pt idx="5">
                  <c:v>5</c:v>
                </c:pt>
                <c:pt idx="6" formatCode="0">
                  <c:v>62.8</c:v>
                </c:pt>
                <c:pt idx="7" formatCode="0">
                  <c:v>27.9</c:v>
                </c:pt>
                <c:pt idx="8" formatCode="0">
                  <c:v>9.3000000000000007</c:v>
                </c:pt>
              </c:numCache>
            </c:numRef>
          </c:val>
          <c:extLst xmlns:c16r2="http://schemas.microsoft.com/office/drawing/2015/06/chart">
            <c:ext xmlns:c16="http://schemas.microsoft.com/office/drawing/2014/chart" uri="{C3380CC4-5D6E-409C-BE32-E72D297353CC}">
              <c16:uniqueId val="{00000001-9851-4462-B7CA-D579FCFF6E20}"/>
            </c:ext>
          </c:extLst>
        </c:ser>
        <c:dLbls>
          <c:showLegendKey val="0"/>
          <c:showVal val="0"/>
          <c:showCatName val="0"/>
          <c:showSerName val="0"/>
          <c:showPercent val="0"/>
          <c:showBubbleSize val="0"/>
        </c:dLbls>
        <c:gapWidth val="219"/>
        <c:overlap val="-27"/>
        <c:axId val="279348072"/>
        <c:axId val="279345720"/>
      </c:barChart>
      <c:catAx>
        <c:axId val="279348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79345720"/>
        <c:crosses val="autoZero"/>
        <c:auto val="1"/>
        <c:lblAlgn val="ctr"/>
        <c:lblOffset val="100"/>
        <c:noMultiLvlLbl val="0"/>
      </c:catAx>
      <c:valAx>
        <c:axId val="279345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Percent</a:t>
                </a:r>
                <a:r>
                  <a:rPr lang="en-US" sz="1400" baseline="0"/>
                  <a:t> reporting</a:t>
                </a:r>
                <a:r>
                  <a:rPr lang="en-US" sz="1400" b="0" i="0" u="none" strike="noStrike" kern="1200" baseline="0">
                    <a:solidFill>
                      <a:sysClr val="windowText" lastClr="000000">
                        <a:lumMod val="65000"/>
                        <a:lumOff val="35000"/>
                      </a:sysClr>
                    </a:solidFill>
                    <a:latin typeface="+mn-lt"/>
                    <a:ea typeface="+mn-ea"/>
                    <a:cs typeface="+mn-cs"/>
                  </a:rPr>
                  <a:t> </a:t>
                </a:r>
                <a:r>
                  <a:rPr lang="en-US" sz="1400" baseline="0"/>
                  <a:t>(%)</a:t>
                </a:r>
                <a:endParaRPr lang="en-US" sz="1400"/>
              </a:p>
            </c:rich>
          </c:tx>
          <c:layout>
            <c:manualLayout>
              <c:xMode val="edge"/>
              <c:yMode val="edge"/>
              <c:x val="5.8817890370362049E-3"/>
              <c:y val="0.12753722358066025"/>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9348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510204-5BD8-4EF3-AD8B-DBC4FFF1E68A}" type="datetimeFigureOut">
              <a:rPr lang="en-US" smtClean="0"/>
              <a:t>11/12/2021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891831-8ED7-4DCA-B633-3AAEDD13DAA4}" type="slidenum">
              <a:rPr lang="en-US" smtClean="0"/>
              <a:t>‹#›</a:t>
            </a:fld>
            <a:endParaRPr lang="en-US"/>
          </a:p>
        </p:txBody>
      </p:sp>
    </p:spTree>
    <p:extLst>
      <p:ext uri="{BB962C8B-B14F-4D97-AF65-F5344CB8AC3E}">
        <p14:creationId xmlns:p14="http://schemas.microsoft.com/office/powerpoint/2010/main" val="2621418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79891831-8ED7-4DCA-B633-3AAEDD13DAA4}" type="slidenum">
              <a:rPr lang="en-US" smtClean="0"/>
              <a:t>1</a:t>
            </a:fld>
            <a:endParaRPr lang="en-US"/>
          </a:p>
        </p:txBody>
      </p:sp>
    </p:spTree>
    <p:extLst>
      <p:ext uri="{BB962C8B-B14F-4D97-AF65-F5344CB8AC3E}">
        <p14:creationId xmlns:p14="http://schemas.microsoft.com/office/powerpoint/2010/main" val="4015855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671513" marR="0" lvl="1"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R1 -June/July marketing period, R2 –Oct pre-planting period, &amp; R3 - Feb Lean period </a:t>
            </a:r>
          </a:p>
          <a:p>
            <a:pPr marL="671513" lvl="1" indent="-214313">
              <a:buFont typeface="Arial" panose="020B0604020202020204" pitchFamily="34" charset="0"/>
              <a:buChar char="•"/>
            </a:pPr>
            <a:r>
              <a:rPr lang="en-GB" dirty="0">
                <a:effectLst/>
                <a:latin typeface="Calibri" panose="020F0502020204030204" pitchFamily="34" charset="0"/>
                <a:ea typeface="Calibri" panose="020F0502020204030204" pitchFamily="34" charset="0"/>
              </a:rPr>
              <a:t>KII observed that rural life continued as normal with minimal disruption</a:t>
            </a:r>
          </a:p>
          <a:p>
            <a:pPr marL="671513" lvl="1" indent="-214313">
              <a:buFont typeface="Arial" panose="020B0604020202020204" pitchFamily="34" charset="0"/>
              <a:buChar char="•"/>
            </a:pPr>
            <a:r>
              <a:rPr lang="en-GB" dirty="0">
                <a:latin typeface="Calibri" panose="020F0502020204030204" pitchFamily="34" charset="0"/>
                <a:ea typeface="Calibri" panose="020F0502020204030204" pitchFamily="34" charset="0"/>
              </a:rPr>
              <a:t>M</a:t>
            </a:r>
            <a:r>
              <a:rPr lang="en-GB" dirty="0">
                <a:effectLst/>
                <a:latin typeface="Calibri" panose="020F0502020204030204" pitchFamily="34" charset="0"/>
                <a:ea typeface="Calibri" panose="020F0502020204030204" pitchFamily="34" charset="0"/>
              </a:rPr>
              <a:t>ost cases &amp; deaths related to COVID-19 happened in urban areas and the major cities</a:t>
            </a:r>
          </a:p>
          <a:p>
            <a:pPr marL="671513" lvl="1" indent="-214313">
              <a:buFont typeface="Arial" panose="020B0604020202020204" pitchFamily="34" charset="0"/>
              <a:buChar char="•"/>
            </a:pPr>
            <a:r>
              <a:rPr lang="en-GB" dirty="0">
                <a:effectLst/>
                <a:latin typeface="Calibri" panose="020F0502020204030204" pitchFamily="34" charset="0"/>
                <a:ea typeface="Calibri" panose="020F0502020204030204" pitchFamily="34" charset="0"/>
              </a:rPr>
              <a:t>Boarder closures meant limited informal export trade (Mchinji with Zambia and Ntchisi with Tanzania)</a:t>
            </a:r>
          </a:p>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10</a:t>
            </a:fld>
            <a:endParaRPr lang="en-US"/>
          </a:p>
        </p:txBody>
      </p:sp>
    </p:spTree>
    <p:extLst>
      <p:ext uri="{BB962C8B-B14F-4D97-AF65-F5344CB8AC3E}">
        <p14:creationId xmlns:p14="http://schemas.microsoft.com/office/powerpoint/2010/main" val="1249502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spcAft>
                <a:spcPts val="1200"/>
              </a:spcAft>
              <a:buFont typeface="Arial" panose="020B0604020202020204" pitchFamily="34" charset="0"/>
              <a:buNone/>
            </a:pPr>
            <a:r>
              <a:rPr lang="en-GB" dirty="0">
                <a:solidFill>
                  <a:schemeClr val="tx1"/>
                </a:solidFill>
              </a:rPr>
              <a:t>Much as farming activities were not disrupted, neither irrigation farming- the threats to food insecurity are because households sold most of what they produced</a:t>
            </a:r>
          </a:p>
        </p:txBody>
      </p:sp>
      <p:sp>
        <p:nvSpPr>
          <p:cNvPr id="4" name="Slide Number Placeholder 3"/>
          <p:cNvSpPr>
            <a:spLocks noGrp="1"/>
          </p:cNvSpPr>
          <p:nvPr>
            <p:ph type="sldNum" sz="quarter" idx="10"/>
          </p:nvPr>
        </p:nvSpPr>
        <p:spPr/>
        <p:txBody>
          <a:bodyPr/>
          <a:lstStyle/>
          <a:p>
            <a:fld id="{79891831-8ED7-4DCA-B633-3AAEDD13DAA4}" type="slidenum">
              <a:rPr lang="en-US" smtClean="0"/>
              <a:t>11</a:t>
            </a:fld>
            <a:endParaRPr lang="en-US"/>
          </a:p>
        </p:txBody>
      </p:sp>
    </p:spTree>
    <p:extLst>
      <p:ext uri="{BB962C8B-B14F-4D97-AF65-F5344CB8AC3E}">
        <p14:creationId xmlns:p14="http://schemas.microsoft.com/office/powerpoint/2010/main" val="3065297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spcAft>
                <a:spcPts val="1200"/>
              </a:spcAft>
              <a:buFont typeface="Arial" panose="020B0604020202020204" pitchFamily="34" charset="0"/>
              <a:buNone/>
            </a:pPr>
            <a:r>
              <a:rPr lang="en-GB" dirty="0">
                <a:solidFill>
                  <a:schemeClr val="tx1"/>
                </a:solidFill>
              </a:rPr>
              <a:t>Efforts to promote e-extension in Ntchisi faced challenges of lack of phones, poor network, low levels of literacy and unaffordability of airtime</a:t>
            </a:r>
          </a:p>
        </p:txBody>
      </p:sp>
      <p:sp>
        <p:nvSpPr>
          <p:cNvPr id="4" name="Slide Number Placeholder 3"/>
          <p:cNvSpPr>
            <a:spLocks noGrp="1"/>
          </p:cNvSpPr>
          <p:nvPr>
            <p:ph type="sldNum" sz="quarter" idx="10"/>
          </p:nvPr>
        </p:nvSpPr>
        <p:spPr/>
        <p:txBody>
          <a:bodyPr/>
          <a:lstStyle/>
          <a:p>
            <a:fld id="{79891831-8ED7-4DCA-B633-3AAEDD13DAA4}" type="slidenum">
              <a:rPr lang="en-US" smtClean="0"/>
              <a:t>12</a:t>
            </a:fld>
            <a:endParaRPr lang="en-US"/>
          </a:p>
        </p:txBody>
      </p:sp>
    </p:spTree>
    <p:extLst>
      <p:ext uri="{BB962C8B-B14F-4D97-AF65-F5344CB8AC3E}">
        <p14:creationId xmlns:p14="http://schemas.microsoft.com/office/powerpoint/2010/main" val="266136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t>R1 -June/July marketing period, R2 –Oct pre-planting period, &amp; R3 - Feb Lean period </a:t>
            </a:r>
          </a:p>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13</a:t>
            </a:fld>
            <a:endParaRPr lang="en-US"/>
          </a:p>
        </p:txBody>
      </p:sp>
    </p:spTree>
    <p:extLst>
      <p:ext uri="{BB962C8B-B14F-4D97-AF65-F5344CB8AC3E}">
        <p14:creationId xmlns:p14="http://schemas.microsoft.com/office/powerpoint/2010/main" val="244322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t>R1 -June/July marketing period, R2 –Oct pre-planting period, &amp; R3 - Feb Lean period </a:t>
            </a:r>
          </a:p>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14</a:t>
            </a:fld>
            <a:endParaRPr lang="en-US"/>
          </a:p>
        </p:txBody>
      </p:sp>
    </p:spTree>
    <p:extLst>
      <p:ext uri="{BB962C8B-B14F-4D97-AF65-F5344CB8AC3E}">
        <p14:creationId xmlns:p14="http://schemas.microsoft.com/office/powerpoint/2010/main" val="1004122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latin typeface="Calibri" panose="020F0502020204030204" pitchFamily="34" charset="0"/>
                <a:ea typeface="Calibri" panose="020F0502020204030204" pitchFamily="34" charset="0"/>
              </a:rPr>
              <a:t>call for more fairness///equity</a:t>
            </a:r>
          </a:p>
          <a:p>
            <a:pPr marL="0" indent="0">
              <a:spcAft>
                <a:spcPts val="1200"/>
              </a:spcAft>
              <a:buFont typeface="Arial" panose="020B0604020202020204" pitchFamily="34" charset="0"/>
              <a:buNone/>
            </a:pPr>
            <a:r>
              <a:rPr lang="en-GB" sz="1200" dirty="0">
                <a:latin typeface="Calibri" panose="020F0502020204030204" pitchFamily="34" charset="0"/>
                <a:ea typeface="Calibri" panose="020F0502020204030204" pitchFamily="34" charset="0"/>
              </a:rPr>
              <a:t>affecting conduct of school work at hoke as well</a:t>
            </a: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15</a:t>
            </a:fld>
            <a:endParaRPr lang="en-US"/>
          </a:p>
        </p:txBody>
      </p:sp>
    </p:spTree>
    <p:extLst>
      <p:ext uri="{BB962C8B-B14F-4D97-AF65-F5344CB8AC3E}">
        <p14:creationId xmlns:p14="http://schemas.microsoft.com/office/powerpoint/2010/main" val="4074054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latin typeface="Calibri" panose="020F0502020204030204" pitchFamily="34" charset="0"/>
                <a:ea typeface="Calibri" panose="020F0502020204030204" pitchFamily="34" charset="0"/>
              </a:rPr>
              <a:t>call for more fairness///equity</a:t>
            </a:r>
          </a:p>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16</a:t>
            </a:fld>
            <a:endParaRPr lang="en-US"/>
          </a:p>
        </p:txBody>
      </p:sp>
    </p:spTree>
    <p:extLst>
      <p:ext uri="{BB962C8B-B14F-4D97-AF65-F5344CB8AC3E}">
        <p14:creationId xmlns:p14="http://schemas.microsoft.com/office/powerpoint/2010/main" val="948739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17</a:t>
            </a:fld>
            <a:endParaRPr lang="en-US"/>
          </a:p>
        </p:txBody>
      </p:sp>
    </p:spTree>
    <p:extLst>
      <p:ext uri="{BB962C8B-B14F-4D97-AF65-F5344CB8AC3E}">
        <p14:creationId xmlns:p14="http://schemas.microsoft.com/office/powerpoint/2010/main" val="40193452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18</a:t>
            </a:fld>
            <a:endParaRPr lang="en-US"/>
          </a:p>
        </p:txBody>
      </p:sp>
    </p:spTree>
    <p:extLst>
      <p:ext uri="{BB962C8B-B14F-4D97-AF65-F5344CB8AC3E}">
        <p14:creationId xmlns:p14="http://schemas.microsoft.com/office/powerpoint/2010/main" val="16585882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79891831-8ED7-4DCA-B633-3AAEDD13DAA4}" type="slidenum">
              <a:rPr lang="en-US" smtClean="0"/>
              <a:t>19</a:t>
            </a:fld>
            <a:endParaRPr lang="en-US"/>
          </a:p>
        </p:txBody>
      </p:sp>
    </p:spTree>
    <p:extLst>
      <p:ext uri="{BB962C8B-B14F-4D97-AF65-F5344CB8AC3E}">
        <p14:creationId xmlns:p14="http://schemas.microsoft.com/office/powerpoint/2010/main" val="1989481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2</a:t>
            </a:fld>
            <a:endParaRPr lang="en-US"/>
          </a:p>
        </p:txBody>
      </p:sp>
    </p:spTree>
    <p:extLst>
      <p:ext uri="{BB962C8B-B14F-4D97-AF65-F5344CB8AC3E}">
        <p14:creationId xmlns:p14="http://schemas.microsoft.com/office/powerpoint/2010/main" val="3090185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214313" indent="-214313">
              <a:buFont typeface="Arial" panose="020B0604020202020204" pitchFamily="34" charset="0"/>
              <a:buChar char="•"/>
            </a:pPr>
            <a:r>
              <a:rPr lang="en-GB" sz="1200" dirty="0"/>
              <a:t>APRA is investigating the pathways to commercialisation  and its outcomes</a:t>
            </a: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Used semi-structured questionnaire &amp; checklist</a:t>
            </a: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both qualitative and quantitative data was collected</a:t>
            </a:r>
          </a:p>
          <a:p>
            <a:pPr marL="214313" marR="0" lvl="0" indent="-214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p>
          <a:p>
            <a:pPr marL="214313" indent="-214313">
              <a:buFont typeface="Arial" panose="020B0604020202020204" pitchFamily="34" charset="0"/>
              <a:buChar char="•"/>
            </a:pPr>
            <a:endParaRPr lang="en-GB" sz="1200" dirty="0"/>
          </a:p>
        </p:txBody>
      </p:sp>
      <p:sp>
        <p:nvSpPr>
          <p:cNvPr id="4" name="Slide Number Placeholder 3"/>
          <p:cNvSpPr>
            <a:spLocks noGrp="1"/>
          </p:cNvSpPr>
          <p:nvPr>
            <p:ph type="sldNum" sz="quarter" idx="10"/>
          </p:nvPr>
        </p:nvSpPr>
        <p:spPr/>
        <p:txBody>
          <a:bodyPr/>
          <a:lstStyle/>
          <a:p>
            <a:fld id="{79891831-8ED7-4DCA-B633-3AAEDD13DAA4}" type="slidenum">
              <a:rPr lang="en-US" smtClean="0"/>
              <a:t>3</a:t>
            </a:fld>
            <a:endParaRPr lang="en-US"/>
          </a:p>
        </p:txBody>
      </p:sp>
    </p:spTree>
    <p:extLst>
      <p:ext uri="{BB962C8B-B14F-4D97-AF65-F5344CB8AC3E}">
        <p14:creationId xmlns:p14="http://schemas.microsoft.com/office/powerpoint/2010/main" val="2312581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342900" indent="-342900" algn="just">
              <a:buFont typeface="Arial" panose="020B0604020202020204" pitchFamily="34" charset="0"/>
              <a:buChar char="•"/>
            </a:pPr>
            <a:r>
              <a:rPr lang="en-US" sz="1200" dirty="0"/>
              <a:t>People felt immune to COVID-19 due to the hard manual work that they do and the local organic foods that dominate their meals</a:t>
            </a:r>
          </a:p>
          <a:p>
            <a:pPr marL="342900" indent="-342900" algn="just">
              <a:buFont typeface="Arial" panose="020B0604020202020204" pitchFamily="34" charset="0"/>
              <a:buChar char="•"/>
            </a:pPr>
            <a:r>
              <a:rPr lang="en-US" sz="1200" dirty="0"/>
              <a:t>Face masks cause COVID-19, breathing problems and is evidence of being infected</a:t>
            </a:r>
          </a:p>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4</a:t>
            </a:fld>
            <a:endParaRPr lang="en-US"/>
          </a:p>
        </p:txBody>
      </p:sp>
    </p:spTree>
    <p:extLst>
      <p:ext uri="{BB962C8B-B14F-4D97-AF65-F5344CB8AC3E}">
        <p14:creationId xmlns:p14="http://schemas.microsoft.com/office/powerpoint/2010/main" val="647467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5</a:t>
            </a:fld>
            <a:endParaRPr lang="en-US"/>
          </a:p>
        </p:txBody>
      </p:sp>
    </p:spTree>
    <p:extLst>
      <p:ext uri="{BB962C8B-B14F-4D97-AF65-F5344CB8AC3E}">
        <p14:creationId xmlns:p14="http://schemas.microsoft.com/office/powerpoint/2010/main" val="3379291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342900" marR="0" lvl="0" indent="-342900" algn="just">
              <a:lnSpc>
                <a:spcPct val="107000"/>
              </a:lnSpc>
              <a:spcBef>
                <a:spcPts val="0"/>
              </a:spcBef>
              <a:spcAft>
                <a:spcPts val="0"/>
              </a:spcAft>
              <a:buFont typeface="Symbol" panose="05050102010706020507" pitchFamily="18" charset="2"/>
              <a:buChar char=""/>
            </a:pP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cs typeface="Calibri" panose="020F0502020204030204" pitchFamily="34" charset="0"/>
              </a:rPr>
              <a:t>Closure of </a:t>
            </a:r>
            <a:r>
              <a:rPr lang="en-GB" sz="1100" dirty="0">
                <a:effectLst/>
                <a:latin typeface="Calibri" panose="020F0502020204030204" pitchFamily="34" charset="0"/>
                <a:ea typeface="Calibri" panose="020F0502020204030204" pitchFamily="34" charset="0"/>
                <a:cs typeface="Calibri" panose="020F0502020204030204" pitchFamily="34" charset="0"/>
              </a:rPr>
              <a:t>schools</a:t>
            </a:r>
            <a:r>
              <a:rPr lang="en-GB" sz="1200" dirty="0">
                <a:effectLst/>
                <a:latin typeface="Calibri" panose="020F0502020204030204" pitchFamily="34" charset="0"/>
                <a:ea typeface="Calibri" panose="020F0502020204030204" pitchFamily="34" charset="0"/>
                <a:cs typeface="Calibri" panose="020F0502020204030204" pitchFamily="34" charset="0"/>
              </a:rPr>
              <a:t> resulted in reduced learning for children. </a:t>
            </a:r>
          </a:p>
          <a:p>
            <a:pPr algn="l">
              <a:lnSpc>
                <a:spcPct val="107000"/>
              </a:lnSpc>
            </a:pPr>
            <a:r>
              <a:rPr lang="en-GB" i="1" dirty="0">
                <a:solidFill>
                  <a:srgbClr val="006600"/>
                </a:solidFill>
                <a:latin typeface="Calibri" panose="020F0502020204030204" pitchFamily="34" charset="0"/>
                <a:ea typeface="Calibri" panose="020F0502020204030204" pitchFamily="34" charset="0"/>
                <a:cs typeface="Times New Roman" panose="02020603050405020304" pitchFamily="18" charset="0"/>
              </a:rPr>
              <a:t>..m</a:t>
            </a:r>
            <a:r>
              <a:rPr lang="en-GB" sz="1200" i="1" dirty="0">
                <a:solidFill>
                  <a:srgbClr val="006600"/>
                </a:solidFill>
                <a:latin typeface="Calibri" panose="020F0502020204030204" pitchFamily="34" charset="0"/>
                <a:ea typeface="Calibri" panose="020F0502020204030204" pitchFamily="34" charset="0"/>
                <a:cs typeface="Times New Roman" panose="02020603050405020304" pitchFamily="18" charset="0"/>
              </a:rPr>
              <a:t>ost households can therefore afford to forego hired labour. </a:t>
            </a:r>
            <a:r>
              <a:rPr lang="en-GB" sz="105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Extension coordinator, </a:t>
            </a:r>
            <a:r>
              <a:rPr lang="en-GB" sz="1050" i="1" dirty="0" err="1">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Nthisi</a:t>
            </a:r>
            <a:r>
              <a:rPr lang="en-GB" sz="105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October 2021</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t>(R1 -June/July marketing period, R2 –Oct pre-planting period, &amp; R3 - Feb Lean period) </a:t>
            </a:r>
          </a:p>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6</a:t>
            </a:fld>
            <a:endParaRPr lang="en-US"/>
          </a:p>
        </p:txBody>
      </p:sp>
    </p:spTree>
    <p:extLst>
      <p:ext uri="{BB962C8B-B14F-4D97-AF65-F5344CB8AC3E}">
        <p14:creationId xmlns:p14="http://schemas.microsoft.com/office/powerpoint/2010/main" val="1351365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US" sz="2800" dirty="0">
                <a:latin typeface="Calibri" panose="020F0502020204030204" pitchFamily="34" charset="0"/>
                <a:ea typeface="Calibri" panose="020F0502020204030204" pitchFamily="34" charset="0"/>
                <a:cs typeface="Times New Roman" panose="02020603050405020304" pitchFamily="18" charset="0"/>
              </a:rPr>
              <a:t> Partly due to increases in transport costs due to reduced vehicle seating capacity</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800" dirty="0"/>
              <a:t>(R1 -June/July marketing period, R2 –Oct pre-planting period, &amp; R3 - Feb Lean period) </a:t>
            </a:r>
          </a:p>
          <a:p>
            <a:pPr marL="0" indent="0">
              <a:spcAft>
                <a:spcPts val="1200"/>
              </a:spcAft>
              <a:buFont typeface="Arial" panose="020B0604020202020204" pitchFamily="34" charset="0"/>
              <a:buNone/>
            </a:pPr>
            <a:endParaRPr lang="en-GB" sz="1800"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7</a:t>
            </a:fld>
            <a:endParaRPr lang="en-US"/>
          </a:p>
        </p:txBody>
      </p:sp>
    </p:spTree>
    <p:extLst>
      <p:ext uri="{BB962C8B-B14F-4D97-AF65-F5344CB8AC3E}">
        <p14:creationId xmlns:p14="http://schemas.microsoft.com/office/powerpoint/2010/main" val="3345707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GB" sz="1200" dirty="0"/>
              <a:t>(R1 -June/July marketing period, R2 –Oct pre-planting period, &amp; R3 - Feb Lean period) </a:t>
            </a:r>
          </a:p>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8</a:t>
            </a:fld>
            <a:endParaRPr lang="en-US"/>
          </a:p>
        </p:txBody>
      </p:sp>
    </p:spTree>
    <p:extLst>
      <p:ext uri="{BB962C8B-B14F-4D97-AF65-F5344CB8AC3E}">
        <p14:creationId xmlns:p14="http://schemas.microsoft.com/office/powerpoint/2010/main" val="1245690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spcAft>
                <a:spcPts val="1200"/>
              </a:spcAft>
              <a:buFont typeface="Arial" panose="020B0604020202020204" pitchFamily="34" charset="0"/>
              <a:buNone/>
            </a:pPr>
            <a:endParaRPr lang="en-GB" dirty="0">
              <a:solidFill>
                <a:schemeClr val="tx1"/>
              </a:solidFill>
            </a:endParaRPr>
          </a:p>
        </p:txBody>
      </p:sp>
      <p:sp>
        <p:nvSpPr>
          <p:cNvPr id="4" name="Slide Number Placeholder 3"/>
          <p:cNvSpPr>
            <a:spLocks noGrp="1"/>
          </p:cNvSpPr>
          <p:nvPr>
            <p:ph type="sldNum" sz="quarter" idx="10"/>
          </p:nvPr>
        </p:nvSpPr>
        <p:spPr/>
        <p:txBody>
          <a:bodyPr/>
          <a:lstStyle/>
          <a:p>
            <a:fld id="{79891831-8ED7-4DCA-B633-3AAEDD13DAA4}" type="slidenum">
              <a:rPr lang="en-US" smtClean="0"/>
              <a:t>9</a:t>
            </a:fld>
            <a:endParaRPr lang="en-US"/>
          </a:p>
        </p:txBody>
      </p:sp>
    </p:spTree>
    <p:extLst>
      <p:ext uri="{BB962C8B-B14F-4D97-AF65-F5344CB8AC3E}">
        <p14:creationId xmlns:p14="http://schemas.microsoft.com/office/powerpoint/2010/main" val="1651679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EB2E8A6A-B779-41D9-B672-5E72ECE294AC}" type="datetime1">
              <a:rPr lang="en-ZA" smtClean="0"/>
              <a:t>2021/11/12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3778288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4CB42E97-9F12-4EA3-B926-E7ACE226D9C3}" type="datetime1">
              <a:rPr lang="en-ZA" smtClean="0"/>
              <a:t>2021/11/12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1077724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9851362-968E-424F-9EF3-F9B3BAAEABE7}" type="datetime1">
              <a:rPr lang="en-ZA" smtClean="0"/>
              <a:t>2021/11/12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2148037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D014206A-34A1-4A7E-9564-5AC2F0D48CDB}" type="datetime1">
              <a:rPr lang="en-ZA" smtClean="0"/>
              <a:t>2021/11/12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2543843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AB9AC6-7560-44C5-8BE0-230B3F08F498}" type="datetime1">
              <a:rPr lang="en-ZA" smtClean="0"/>
              <a:t>2021/11/12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3112365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715968F1-2ED7-450D-9BD1-2CB77ED9F568}" type="datetime1">
              <a:rPr lang="en-ZA" smtClean="0"/>
              <a:t>2021/11/12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1740824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1CE0DF07-C71B-4AB6-88B5-E469B3F9278A}" type="datetime1">
              <a:rPr lang="en-ZA" smtClean="0"/>
              <a:t>2021/11/12</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3644993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BE21B07B-0D9C-4842-A994-C7E3C1B68CF8}" type="datetime1">
              <a:rPr lang="en-ZA" smtClean="0"/>
              <a:t>2021/11/12</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114514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106F0-835C-4966-A13E-AA939769BD7E}" type="datetime1">
              <a:rPr lang="en-ZA" smtClean="0"/>
              <a:t>2021/11/12</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2119352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A58C13-8DCB-44D3-A6A0-79EBD9CD8BC5}" type="datetime1">
              <a:rPr lang="en-ZA" smtClean="0"/>
              <a:t>2021/11/12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3135801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8DA743-F026-47F8-8DBD-DBE3F77F7986}" type="datetime1">
              <a:rPr lang="en-ZA" smtClean="0"/>
              <a:t>2021/11/12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F441ECF-6984-4137-9893-C0D17589AD11}" type="slidenum">
              <a:rPr lang="en-ZA" smtClean="0"/>
              <a:t>‹#›</a:t>
            </a:fld>
            <a:endParaRPr lang="en-ZA"/>
          </a:p>
        </p:txBody>
      </p:sp>
    </p:spTree>
    <p:extLst>
      <p:ext uri="{BB962C8B-B14F-4D97-AF65-F5344CB8AC3E}">
        <p14:creationId xmlns:p14="http://schemas.microsoft.com/office/powerpoint/2010/main" val="82268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88696-8E4D-4DDB-B85B-E5EE69F58D39}" type="datetime1">
              <a:rPr lang="en-ZA" smtClean="0"/>
              <a:t>2021/11/12</a:t>
            </a:fld>
            <a:endParaRPr lang="en-ZA"/>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41ECF-6984-4137-9893-C0D17589AD11}" type="slidenum">
              <a:rPr lang="en-ZA" smtClean="0"/>
              <a:t>‹#›</a:t>
            </a:fld>
            <a:endParaRPr lang="en-ZA"/>
          </a:p>
        </p:txBody>
      </p:sp>
    </p:spTree>
    <p:extLst>
      <p:ext uri="{BB962C8B-B14F-4D97-AF65-F5344CB8AC3E}">
        <p14:creationId xmlns:p14="http://schemas.microsoft.com/office/powerpoint/2010/main" val="4146746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s://www.future-agricultures.org/covid-19/#apra_publications" TargetMode="External"/><Relationship Id="rId7"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google.com/url?q=https://www.future-agricultures.org/news/online-covid-19-poverty-informing-economic-and-social-policy-in-malawi/&amp;sa=D&amp;sntz=1&amp;usg=AFQjCNFIg6o0oF37BwEJWhzDWpXx2tUbEw" TargetMode="External"/><Relationship Id="rId5" Type="http://schemas.openxmlformats.org/officeDocument/2006/relationships/hyperlink" Target="https://www.future-agricultures.org/blog/perceptions-and-misconceptions-of-smallholder-farmers-of-covid-19-in-central-malawi/" TargetMode="External"/><Relationship Id="rId4" Type="http://schemas.openxmlformats.org/officeDocument/2006/relationships/hyperlink" Target="https://www.future-agricultures.org/impact-assessment/impact-of-covid-19-on-food-systems-and-rural-livelihoods-in-malawi-round-2-report/" TargetMode="External"/></Relationships>
</file>

<file path=ppt/slides/_rels/slide19.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7.jpeg"/><Relationship Id="rId4" Type="http://schemas.openxmlformats.org/officeDocument/2006/relationships/image" Target="../media/image2.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245783" y="3924300"/>
            <a:ext cx="2881137" cy="2162548"/>
          </a:xfrm>
          <a:prstGeom prst="rect">
            <a:avLst/>
          </a:prstGeom>
        </p:spPr>
      </p:pic>
      <p:pic>
        <p:nvPicPr>
          <p:cNvPr id="24" name="Picture 2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716" y="3897128"/>
            <a:ext cx="3157171" cy="2096902"/>
          </a:xfrm>
          <a:prstGeom prst="rect">
            <a:avLst/>
          </a:prstGeom>
        </p:spPr>
      </p:pic>
      <p:sp>
        <p:nvSpPr>
          <p:cNvPr id="27" name="Rectangle 26"/>
          <p:cNvSpPr/>
          <p:nvPr/>
        </p:nvSpPr>
        <p:spPr>
          <a:xfrm>
            <a:off x="0" y="5661250"/>
            <a:ext cx="9180512" cy="903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25" name="Picture 2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2894813" y="3897130"/>
            <a:ext cx="3302501" cy="2197529"/>
          </a:xfrm>
          <a:prstGeom prst="rect">
            <a:avLst/>
          </a:prstGeom>
          <a:ln w="57150">
            <a:solidFill>
              <a:schemeClr val="bg1"/>
            </a:solidFill>
          </a:ln>
        </p:spPr>
      </p:pic>
      <p:sp>
        <p:nvSpPr>
          <p:cNvPr id="26" name="Rectangle 25"/>
          <p:cNvSpPr/>
          <p:nvPr/>
        </p:nvSpPr>
        <p:spPr>
          <a:xfrm>
            <a:off x="-3228" y="2741481"/>
            <a:ext cx="9180512" cy="903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3" name="Rectangle 22"/>
          <p:cNvSpPr/>
          <p:nvPr/>
        </p:nvSpPr>
        <p:spPr>
          <a:xfrm>
            <a:off x="-3228" y="-1"/>
            <a:ext cx="9183740" cy="3854599"/>
          </a:xfrm>
          <a:prstGeom prst="rect">
            <a:avLst/>
          </a:prstGeom>
          <a:solidFill>
            <a:srgbClr val="007E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600"/>
          </a:p>
        </p:txBody>
      </p:sp>
      <p:sp>
        <p:nvSpPr>
          <p:cNvPr id="12" name="TextBox 11"/>
          <p:cNvSpPr txBox="1"/>
          <p:nvPr/>
        </p:nvSpPr>
        <p:spPr>
          <a:xfrm>
            <a:off x="467301" y="156304"/>
            <a:ext cx="8126839" cy="3662541"/>
          </a:xfrm>
          <a:prstGeom prst="rect">
            <a:avLst/>
          </a:prstGeom>
          <a:noFill/>
        </p:spPr>
        <p:txBody>
          <a:bodyPr wrap="square" rtlCol="0">
            <a:spAutoFit/>
          </a:bodyPr>
          <a:lstStyle/>
          <a:p>
            <a:pPr algn="ctr"/>
            <a:r>
              <a:rPr lang="en-GB" sz="4000" b="1" dirty="0">
                <a:solidFill>
                  <a:srgbClr val="FFFF00"/>
                </a:solidFill>
                <a:latin typeface="+mj-lt"/>
                <a:cs typeface="Arial" panose="020B0604020202020204" pitchFamily="34" charset="0"/>
              </a:rPr>
              <a:t>Rapid Assessment of the Impact of COVID-19 on Food Systems and Rural Livelihoods in Malawi</a:t>
            </a:r>
            <a:endParaRPr lang="en-US" sz="4000" b="1" dirty="0">
              <a:solidFill>
                <a:srgbClr val="FFFF00"/>
              </a:solidFill>
              <a:latin typeface="+mj-lt"/>
              <a:cs typeface="Arial" panose="020B0604020202020204" pitchFamily="34" charset="0"/>
            </a:endParaRPr>
          </a:p>
          <a:p>
            <a:pPr algn="ctr"/>
            <a:r>
              <a:rPr lang="en-GB" sz="4000" b="1" dirty="0">
                <a:solidFill>
                  <a:srgbClr val="FFFF00"/>
                </a:solidFill>
                <a:latin typeface="+mj-lt"/>
                <a:cs typeface="Arial" panose="020B0604020202020204" pitchFamily="34" charset="0"/>
              </a:rPr>
              <a:t> </a:t>
            </a:r>
          </a:p>
          <a:p>
            <a:pPr algn="ctr"/>
            <a:r>
              <a:rPr lang="en-GB" b="1" dirty="0">
                <a:latin typeface="+mj-lt"/>
                <a:cs typeface="Arial" panose="020B0604020202020204" pitchFamily="34" charset="0"/>
              </a:rPr>
              <a:t>by </a:t>
            </a:r>
          </a:p>
          <a:p>
            <a:pPr algn="ctr"/>
            <a:r>
              <a:rPr lang="en-GB" b="1" dirty="0">
                <a:latin typeface="+mj-lt"/>
                <a:cs typeface="Arial" panose="020B0604020202020204" pitchFamily="34" charset="0"/>
              </a:rPr>
              <a:t>Mirriam Matita &amp; Masautso Chimombo </a:t>
            </a:r>
          </a:p>
          <a:p>
            <a:pPr algn="ctr"/>
            <a:r>
              <a:rPr lang="en-GB" b="1" dirty="0">
                <a:latin typeface="+mj-lt"/>
                <a:cs typeface="Arial" panose="020B0604020202020204" pitchFamily="34" charset="0"/>
              </a:rPr>
              <a:t>(APRA Researchers Malawi)</a:t>
            </a:r>
          </a:p>
          <a:p>
            <a:pPr algn="ctr"/>
            <a:r>
              <a:rPr lang="en-GB" b="1" dirty="0">
                <a:latin typeface="+mj-lt"/>
                <a:cs typeface="Arial" panose="020B0604020202020204" pitchFamily="34" charset="0"/>
              </a:rPr>
              <a:t>11</a:t>
            </a:r>
            <a:r>
              <a:rPr lang="en-GB" b="1" baseline="30000" dirty="0">
                <a:latin typeface="+mj-lt"/>
                <a:cs typeface="Arial" panose="020B0604020202020204" pitchFamily="34" charset="0"/>
              </a:rPr>
              <a:t>th</a:t>
            </a:r>
            <a:r>
              <a:rPr lang="en-GB" b="1" dirty="0">
                <a:latin typeface="+mj-lt"/>
                <a:cs typeface="Arial" panose="020B0604020202020204" pitchFamily="34" charset="0"/>
              </a:rPr>
              <a:t> November 2021</a:t>
            </a:r>
            <a:endParaRPr lang="en-ZA" b="1" dirty="0">
              <a:latin typeface="+mj-lt"/>
              <a:cs typeface="Arial" panose="020B0604020202020204" pitchFamily="34" charset="0"/>
            </a:endParaRPr>
          </a:p>
        </p:txBody>
      </p:sp>
      <p:sp>
        <p:nvSpPr>
          <p:cNvPr id="18" name="Rectangle 17"/>
          <p:cNvSpPr/>
          <p:nvPr/>
        </p:nvSpPr>
        <p:spPr>
          <a:xfrm>
            <a:off x="2" y="6607325"/>
            <a:ext cx="9186455" cy="250677"/>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 name="Rectangle 2"/>
          <p:cNvSpPr/>
          <p:nvPr/>
        </p:nvSpPr>
        <p:spPr>
          <a:xfrm>
            <a:off x="42457" y="5644968"/>
            <a:ext cx="9138057"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nvGrpSpPr>
          <p:cNvPr id="4" name="Group 3"/>
          <p:cNvGrpSpPr/>
          <p:nvPr/>
        </p:nvGrpSpPr>
        <p:grpSpPr>
          <a:xfrm>
            <a:off x="473364" y="5948299"/>
            <a:ext cx="8120776" cy="496666"/>
            <a:chOff x="473364" y="5948299"/>
            <a:chExt cx="8120776" cy="496666"/>
          </a:xfrm>
        </p:grpSpPr>
        <p:pic>
          <p:nvPicPr>
            <p:cNvPr id="19" name="Picture 4" descr="C:\Adata\APRA Brochure D 1 Folder\Links\FAC_New logo.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005818" y="5976240"/>
              <a:ext cx="955349" cy="37034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C:\Adata\APRA Brochure D 1 Folder\Links\UKaid.jpg"/>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8090084" y="5948299"/>
              <a:ext cx="504056" cy="49666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Adata\APRA\APRA logo_Large.jpg"/>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4012806" y="5986110"/>
              <a:ext cx="864096" cy="410818"/>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473364" y="6078651"/>
              <a:ext cx="2880320" cy="235962"/>
            </a:xfrm>
            <a:prstGeom prst="rect">
              <a:avLst/>
            </a:prstGeom>
            <a:noFill/>
          </p:spPr>
          <p:txBody>
            <a:bodyPr wrap="square" rtlCol="0" anchor="ctr">
              <a:spAutoFit/>
            </a:bodyPr>
            <a:lstStyle/>
            <a:p>
              <a:r>
                <a:rPr lang="en-ZA" sz="1400" baseline="30000" dirty="0">
                  <a:latin typeface="Arial" panose="020B0604020202020204" pitchFamily="34" charset="0"/>
                  <a:cs typeface="Arial" panose="020B0604020202020204" pitchFamily="34" charset="0"/>
                </a:rPr>
                <a:t>Funded by UK aid from the UK Government</a:t>
              </a:r>
            </a:p>
          </p:txBody>
        </p:sp>
      </p:grpSp>
      <p:sp>
        <p:nvSpPr>
          <p:cNvPr id="7" name="Rectangle 6"/>
          <p:cNvSpPr/>
          <p:nvPr/>
        </p:nvSpPr>
        <p:spPr>
          <a:xfrm>
            <a:off x="3133704" y="6650458"/>
            <a:ext cx="3050514" cy="338554"/>
          </a:xfrm>
          <a:prstGeom prst="rect">
            <a:avLst/>
          </a:prstGeom>
        </p:spPr>
        <p:txBody>
          <a:bodyPr wrap="none">
            <a:spAutoFit/>
          </a:bodyPr>
          <a:lstStyle/>
          <a:p>
            <a:pPr lvl="0" algn="ctr"/>
            <a:r>
              <a:rPr lang="en-US" sz="2400" baseline="30000" dirty="0">
                <a:solidFill>
                  <a:srgbClr val="3333FF"/>
                </a:solidFill>
                <a:cs typeface="Arial" panose="020B0604020202020204" pitchFamily="34" charset="0"/>
              </a:rPr>
              <a:t>www.future-agricultures.org/apra </a:t>
            </a:r>
          </a:p>
        </p:txBody>
      </p:sp>
      <p:sp>
        <p:nvSpPr>
          <p:cNvPr id="5" name="Slide Number Placeholder 4"/>
          <p:cNvSpPr>
            <a:spLocks noGrp="1"/>
          </p:cNvSpPr>
          <p:nvPr>
            <p:ph type="sldNum" sz="quarter" idx="12"/>
          </p:nvPr>
        </p:nvSpPr>
        <p:spPr/>
        <p:txBody>
          <a:bodyPr/>
          <a:lstStyle/>
          <a:p>
            <a:fld id="{AF441ECF-6984-4137-9893-C0D17589AD11}" type="slidenum">
              <a:rPr lang="en-ZA" smtClean="0"/>
              <a:t>1</a:t>
            </a:fld>
            <a:endParaRPr lang="en-ZA"/>
          </a:p>
        </p:txBody>
      </p:sp>
      <p:pic>
        <p:nvPicPr>
          <p:cNvPr id="28" name="Picture 3" descr="C:\Documents and Settings\user\Desktop\New LUANAR Logo\luanar logo.1b.JPG">
            <a:extLst>
              <a:ext uri="{FF2B5EF4-FFF2-40B4-BE49-F238E27FC236}">
                <a16:creationId xmlns="" xmlns:a16="http://schemas.microsoft.com/office/drawing/2014/main" id="{CC8D4095-0D41-40AC-87BC-3811AD26C77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b="27895"/>
          <a:stretch>
            <a:fillRect/>
          </a:stretch>
        </p:blipFill>
        <p:spPr bwMode="auto">
          <a:xfrm>
            <a:off x="5175446" y="5793056"/>
            <a:ext cx="808669" cy="84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
            <a:extLst>
              <a:ext uri="{FF2B5EF4-FFF2-40B4-BE49-F238E27FC236}">
                <a16:creationId xmlns="" xmlns:a16="http://schemas.microsoft.com/office/drawing/2014/main" id="{6DF6FE52-CCF9-4E01-BBD5-C582CC17BB7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60090" y="5789071"/>
            <a:ext cx="687243" cy="81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4414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50824"/>
            <a:ext cx="6768752"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Farming and business livelihood changes</a:t>
            </a:r>
          </a:p>
        </p:txBody>
      </p:sp>
      <p:sp>
        <p:nvSpPr>
          <p:cNvPr id="11" name="TextBox 10"/>
          <p:cNvSpPr txBox="1"/>
          <p:nvPr/>
        </p:nvSpPr>
        <p:spPr>
          <a:xfrm>
            <a:off x="305526" y="825138"/>
            <a:ext cx="8316924" cy="2600712"/>
          </a:xfrm>
          <a:prstGeom prst="rect">
            <a:avLst/>
          </a:prstGeom>
          <a:noFill/>
        </p:spPr>
        <p:txBody>
          <a:bodyPr wrap="square" rtlCol="0">
            <a:spAutoFit/>
          </a:bodyPr>
          <a:lstStyle/>
          <a:p>
            <a:pPr marL="214313" indent="-214313">
              <a:buFont typeface="Arial" panose="020B0604020202020204" pitchFamily="34" charset="0"/>
              <a:buChar char="•"/>
            </a:pPr>
            <a:r>
              <a:rPr lang="en-GB" sz="2400" dirty="0">
                <a:effectLst/>
                <a:latin typeface="Calibri" panose="020F0502020204030204" pitchFamily="34" charset="0"/>
                <a:ea typeface="Calibri" panose="020F0502020204030204" pitchFamily="34" charset="0"/>
              </a:rPr>
              <a:t>Largely no reported changes in farming activities </a:t>
            </a:r>
          </a:p>
          <a:p>
            <a:pPr marL="214313" indent="-214313">
              <a:buFont typeface="Arial" panose="020B0604020202020204" pitchFamily="34" charset="0"/>
              <a:buChar char="•"/>
            </a:pPr>
            <a:r>
              <a:rPr lang="en-GB" sz="2400" dirty="0">
                <a:latin typeface="Calibri" panose="020F0502020204030204" pitchFamily="34" charset="0"/>
                <a:ea typeface="Calibri" panose="020F0502020204030204" pitchFamily="34" charset="0"/>
              </a:rPr>
              <a:t>Business enterprise activities reduced </a:t>
            </a:r>
          </a:p>
          <a:p>
            <a:pPr marL="214313" indent="-214313">
              <a:buFont typeface="Arial" panose="020B0604020202020204" pitchFamily="34" charset="0"/>
              <a:buChar char="•"/>
            </a:pPr>
            <a:r>
              <a:rPr lang="en-GB" sz="2400" dirty="0">
                <a:latin typeface="Calibri" panose="020F0502020204030204" pitchFamily="34" charset="0"/>
              </a:rPr>
              <a:t>Crop marketing most affected </a:t>
            </a:r>
            <a:r>
              <a:rPr lang="en-GB" sz="1600" dirty="0">
                <a:latin typeface="Calibri" panose="020F0502020204030204" pitchFamily="34" charset="0"/>
              </a:rPr>
              <a:t>( due to reduced ability to sale produce, scarcity of traders, increased transport costs, boarder closures)</a:t>
            </a:r>
            <a:endParaRPr lang="en-US" sz="1600" dirty="0"/>
          </a:p>
          <a:p>
            <a:pPr marL="214313" indent="-214313">
              <a:buFont typeface="Arial" panose="020B0604020202020204" pitchFamily="34" charset="0"/>
              <a:buChar char="•"/>
            </a:pPr>
            <a:endParaRPr lang="en-US" sz="2100" dirty="0"/>
          </a:p>
          <a:p>
            <a:pPr lvl="0"/>
            <a:endParaRPr lang="en-GB" sz="2100"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Chart 13">
            <a:extLst>
              <a:ext uri="{FF2B5EF4-FFF2-40B4-BE49-F238E27FC236}">
                <a16:creationId xmlns="" xmlns:a16="http://schemas.microsoft.com/office/drawing/2014/main" id="{20E59DA9-7C5B-48B6-9B08-7E358E042EAC}"/>
              </a:ext>
            </a:extLst>
          </p:cNvPr>
          <p:cNvGraphicFramePr/>
          <p:nvPr>
            <p:extLst>
              <p:ext uri="{D42A27DB-BD31-4B8C-83A1-F6EECF244321}">
                <p14:modId xmlns:p14="http://schemas.microsoft.com/office/powerpoint/2010/main" val="3838048510"/>
              </p:ext>
            </p:extLst>
          </p:nvPr>
        </p:nvGraphicFramePr>
        <p:xfrm>
          <a:off x="305526" y="2567231"/>
          <a:ext cx="8532948" cy="282636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207134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8154906"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Farming and Business Livelihood Changes</a:t>
            </a:r>
          </a:p>
        </p:txBody>
      </p:sp>
      <p:sp>
        <p:nvSpPr>
          <p:cNvPr id="11" name="TextBox 10"/>
          <p:cNvSpPr txBox="1"/>
          <p:nvPr/>
        </p:nvSpPr>
        <p:spPr>
          <a:xfrm>
            <a:off x="305526" y="825138"/>
            <a:ext cx="8316924" cy="5247590"/>
          </a:xfrm>
          <a:prstGeom prst="rect">
            <a:avLst/>
          </a:prstGeom>
          <a:noFill/>
        </p:spPr>
        <p:txBody>
          <a:bodyPr wrap="square" rtlCol="0">
            <a:spAutoFit/>
          </a:bodyPr>
          <a:lstStyle/>
          <a:p>
            <a:pPr marL="257175" indent="-257175">
              <a:spcAft>
                <a:spcPts val="900"/>
              </a:spcAft>
              <a:buFont typeface="Arial" panose="020B0604020202020204" pitchFamily="34" charset="0"/>
              <a:buChar char="•"/>
            </a:pPr>
            <a:r>
              <a:rPr lang="en-GB" sz="2800" dirty="0"/>
              <a:t>Threats to food security as expressed:</a:t>
            </a:r>
          </a:p>
          <a:p>
            <a:pPr marL="0" marR="0" algn="ctr">
              <a:lnSpc>
                <a:spcPct val="107000"/>
              </a:lnSpc>
              <a:spcBef>
                <a:spcPts val="0"/>
              </a:spcBef>
              <a:spcAft>
                <a:spcPts val="0"/>
              </a:spcAft>
            </a:pPr>
            <a:r>
              <a:rPr lang="en-GB" sz="24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…COVID-19 necessitated border closures, blocking the Zambian traders from crossing into Malawi. Farmers could only sale to local vendors at very low prices. To meet their usual income needs, they had to sell more produce than normal.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GB" sz="24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   </a:t>
            </a:r>
            <a:r>
              <a:rPr lang="en-GB" sz="2400" i="1" dirty="0">
                <a:solidFill>
                  <a:srgbClr val="006600"/>
                </a:solidFill>
                <a:latin typeface="Calibri" panose="020F0502020204030204" pitchFamily="34" charset="0"/>
                <a:ea typeface="Calibri" panose="020F0502020204030204" pitchFamily="34" charset="0"/>
                <a:cs typeface="Times New Roman" panose="02020603050405020304" pitchFamily="18" charset="0"/>
              </a:rPr>
              <a:t>NASFAM </a:t>
            </a:r>
            <a:r>
              <a:rPr lang="en-GB" sz="24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official, </a:t>
            </a:r>
            <a:r>
              <a:rPr lang="en-GB" sz="2400" i="1" dirty="0" err="1">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Mchinji</a:t>
            </a:r>
            <a:r>
              <a:rPr lang="en-GB" sz="24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February 2021.</a:t>
            </a:r>
          </a:p>
          <a:p>
            <a:pPr marL="0" marR="0" algn="ctr">
              <a:lnSpc>
                <a:spcPct val="107000"/>
              </a:lnSpc>
              <a:spcBef>
                <a:spcPts val="0"/>
              </a:spcBef>
              <a:spcAft>
                <a:spcPts val="0"/>
              </a:spcAft>
            </a:pPr>
            <a:endParaRPr lang="en-GB" sz="24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24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…low produce prices forced farmers to sell most of their food harvests to raise a meaningful income. This is what will cause hunger among farmers.    – Extension coordinator, </a:t>
            </a:r>
            <a:r>
              <a:rPr lang="en-GB" sz="2400" i="1" dirty="0" err="1">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Ntchisi</a:t>
            </a:r>
            <a:r>
              <a:rPr lang="en-GB" sz="24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October 2021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en-GB" sz="2800" i="1" dirty="0">
              <a:solidFill>
                <a:srgbClr val="006600"/>
              </a:solidFill>
              <a:latin typeface="Calibri" panose="020F0502020204030204" pitchFamily="34" charset="0"/>
              <a:cs typeface="Times New Roman" panose="02020603050405020304" pitchFamily="18"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7656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8154906"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Farming and Business Livelihood Changes</a:t>
            </a:r>
          </a:p>
        </p:txBody>
      </p:sp>
      <p:sp>
        <p:nvSpPr>
          <p:cNvPr id="11" name="TextBox 10"/>
          <p:cNvSpPr txBox="1"/>
          <p:nvPr/>
        </p:nvSpPr>
        <p:spPr>
          <a:xfrm>
            <a:off x="305526" y="825138"/>
            <a:ext cx="8316924" cy="4996881"/>
          </a:xfrm>
          <a:prstGeom prst="rect">
            <a:avLst/>
          </a:prstGeom>
          <a:noFill/>
        </p:spPr>
        <p:txBody>
          <a:bodyPr wrap="square" rtlCol="0">
            <a:spAutoFit/>
          </a:bodyPr>
          <a:lstStyle/>
          <a:p>
            <a:pPr marL="214313" indent="-214313">
              <a:buFont typeface="Arial" panose="020B0604020202020204" pitchFamily="34" charset="0"/>
              <a:buChar char="•"/>
            </a:pPr>
            <a:r>
              <a:rPr lang="en-US" sz="2800" dirty="0"/>
              <a:t>Prices of vegetables that are perceived to have medicinal values skyrocketed to the benefit of farmers – garlic, ginger, onions, lemons</a:t>
            </a:r>
          </a:p>
          <a:p>
            <a:pPr marL="214313" indent="-214313">
              <a:buFont typeface="Arial" panose="020B0604020202020204" pitchFamily="34" charset="0"/>
              <a:buChar char="•"/>
            </a:pPr>
            <a:r>
              <a:rPr lang="en-US" sz="2800" dirty="0"/>
              <a:t>Challenges with off-farm employment opportunities as school closures provided HHs with extra family labour</a:t>
            </a:r>
          </a:p>
          <a:p>
            <a:r>
              <a:rPr lang="en-US" sz="3200" dirty="0"/>
              <a:t>	</a:t>
            </a:r>
            <a:r>
              <a:rPr lang="en-US" sz="2400" dirty="0"/>
              <a:t>…</a:t>
            </a:r>
            <a:r>
              <a:rPr lang="en-GB" sz="2400" i="1" dirty="0">
                <a:solidFill>
                  <a:srgbClr val="006600"/>
                </a:solidFill>
                <a:latin typeface="Calibri" panose="020F0502020204030204" pitchFamily="34" charset="0"/>
                <a:cs typeface="Times New Roman" panose="02020603050405020304" pitchFamily="18" charset="0"/>
              </a:rPr>
              <a:t>t</a:t>
            </a:r>
            <a:r>
              <a:rPr lang="en-GB" sz="2400" i="1" dirty="0">
                <a:solidFill>
                  <a:srgbClr val="006600"/>
                </a:solidFill>
                <a:latin typeface="Calibri" panose="020F0502020204030204" pitchFamily="34" charset="0"/>
                <a:ea typeface="Calibri" panose="020F0502020204030204" pitchFamily="34" charset="0"/>
                <a:cs typeface="Times New Roman" panose="02020603050405020304" pitchFamily="18" charset="0"/>
              </a:rPr>
              <a:t>hose that survive by hiring out their labour are finding it 	increasingly hard to get hired and are accepting even less 	wages. </a:t>
            </a:r>
            <a:r>
              <a:rPr lang="en-GB" sz="24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Extension coordinator, </a:t>
            </a:r>
            <a:r>
              <a:rPr lang="en-GB" sz="2400" i="1" dirty="0" err="1">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Nthisi</a:t>
            </a:r>
            <a:r>
              <a:rPr lang="en-GB" sz="24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October 2021</a:t>
            </a:r>
            <a:endParaRPr lang="en-GB" sz="2800" dirty="0"/>
          </a:p>
          <a:p>
            <a:pPr marL="342900" indent="-342900">
              <a:buFont typeface="Arial" panose="020B0604020202020204" pitchFamily="34" charset="0"/>
              <a:buChar char="•"/>
            </a:pPr>
            <a:r>
              <a:rPr lang="en-GB" sz="2800" dirty="0"/>
              <a:t>Escalating costs of land rentals, limited access to extension workers, credit was also found</a:t>
            </a:r>
          </a:p>
          <a:p>
            <a:pPr marL="0" marR="0" algn="ctr">
              <a:lnSpc>
                <a:spcPct val="107000"/>
              </a:lnSpc>
              <a:spcBef>
                <a:spcPts val="0"/>
              </a:spcBef>
              <a:spcAft>
                <a:spcPts val="0"/>
              </a:spcAft>
            </a:pPr>
            <a:endParaRPr lang="en-GB" sz="2800" i="1" dirty="0">
              <a:solidFill>
                <a:srgbClr val="006600"/>
              </a:solidFill>
              <a:latin typeface="Calibri" panose="020F0502020204030204" pitchFamily="34" charset="0"/>
              <a:cs typeface="Times New Roman" panose="02020603050405020304" pitchFamily="18"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60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Food and nutrition security</a:t>
            </a:r>
          </a:p>
        </p:txBody>
      </p:sp>
      <p:sp>
        <p:nvSpPr>
          <p:cNvPr id="11" name="TextBox 10"/>
          <p:cNvSpPr txBox="1"/>
          <p:nvPr/>
        </p:nvSpPr>
        <p:spPr>
          <a:xfrm>
            <a:off x="305526" y="825138"/>
            <a:ext cx="8316924" cy="4774512"/>
          </a:xfrm>
          <a:prstGeom prst="rect">
            <a:avLst/>
          </a:prstGeom>
          <a:noFill/>
        </p:spPr>
        <p:txBody>
          <a:bodyPr wrap="square" rtlCol="0">
            <a:spAutoFit/>
          </a:bodyPr>
          <a:lstStyle/>
          <a:p>
            <a:pPr marL="342900" indent="-342900">
              <a:buFont typeface="Arial" panose="020B0604020202020204" pitchFamily="34" charset="0"/>
              <a:buChar char="•"/>
            </a:pPr>
            <a:r>
              <a:rPr lang="en-US" sz="2800" dirty="0"/>
              <a:t>Over 70% worried about having inadequate food, unable to eat healthy foods, ate only few kinds of food, ate less. </a:t>
            </a:r>
          </a:p>
          <a:p>
            <a:pPr marL="342900" indent="-342900">
              <a:buFont typeface="Arial" panose="020B0604020202020204" pitchFamily="34" charset="0"/>
              <a:buChar char="•"/>
            </a:pPr>
            <a:r>
              <a:rPr lang="en-GB" sz="2800" dirty="0">
                <a:effectLst/>
                <a:latin typeface="Calibri" panose="020F0502020204030204" pitchFamily="34" charset="0"/>
                <a:ea typeface="Calibri" panose="020F0502020204030204" pitchFamily="34" charset="0"/>
              </a:rPr>
              <a:t>Increase in proportion skipping meals from 57% in R1 </a:t>
            </a:r>
            <a:r>
              <a:rPr lang="en-GB" sz="1600" dirty="0">
                <a:effectLst/>
                <a:latin typeface="Calibri" panose="020F0502020204030204" pitchFamily="34" charset="0"/>
                <a:ea typeface="Calibri" panose="020F0502020204030204" pitchFamily="34" charset="0"/>
              </a:rPr>
              <a:t>(during the marketing period) </a:t>
            </a:r>
            <a:r>
              <a:rPr lang="en-GB" sz="2800" dirty="0">
                <a:effectLst/>
                <a:latin typeface="Calibri" panose="020F0502020204030204" pitchFamily="34" charset="0"/>
                <a:ea typeface="Calibri" panose="020F0502020204030204" pitchFamily="34" charset="0"/>
              </a:rPr>
              <a:t>to 77% in R2 </a:t>
            </a:r>
            <a:r>
              <a:rPr lang="en-GB" sz="1600" dirty="0">
                <a:effectLst/>
                <a:latin typeface="Calibri" panose="020F0502020204030204" pitchFamily="34" charset="0"/>
                <a:ea typeface="Calibri" panose="020F0502020204030204" pitchFamily="34" charset="0"/>
              </a:rPr>
              <a:t>(during the pre-planting period)</a:t>
            </a:r>
            <a:r>
              <a:rPr lang="en-GB" sz="2800" dirty="0">
                <a:effectLst/>
                <a:latin typeface="Calibri" panose="020F0502020204030204" pitchFamily="34" charset="0"/>
                <a:ea typeface="Calibri" panose="020F0502020204030204" pitchFamily="34" charset="0"/>
              </a:rPr>
              <a:t>, and to 76% in R3 </a:t>
            </a:r>
            <a:r>
              <a:rPr lang="en-GB" sz="1600" dirty="0">
                <a:effectLst/>
                <a:latin typeface="Calibri" panose="020F0502020204030204" pitchFamily="34" charset="0"/>
                <a:ea typeface="Calibri" panose="020F0502020204030204" pitchFamily="34" charset="0"/>
              </a:rPr>
              <a:t>(during the lean period)</a:t>
            </a:r>
            <a:r>
              <a:rPr lang="en-GB" sz="2800" dirty="0">
                <a:effectLst/>
                <a:latin typeface="Calibri" panose="020F0502020204030204" pitchFamily="34" charset="0"/>
                <a:ea typeface="Calibri" panose="020F0502020204030204" pitchFamily="34" charset="0"/>
              </a:rPr>
              <a:t>. </a:t>
            </a:r>
          </a:p>
          <a:p>
            <a:pPr marL="342900" indent="-342900">
              <a:buFont typeface="Arial" panose="020B0604020202020204" pitchFamily="34" charset="0"/>
              <a:buChar char="•"/>
            </a:pPr>
            <a:r>
              <a:rPr lang="en-GB" sz="2800" dirty="0">
                <a:latin typeface="Calibri" panose="020F0502020204030204" pitchFamily="34" charset="0"/>
                <a:ea typeface="Calibri" panose="020F0502020204030204" pitchFamily="34" charset="0"/>
              </a:rPr>
              <a:t>About 30% went without eating for whole day in each Round</a:t>
            </a:r>
            <a:endParaRPr lang="en-GB" sz="2800" dirty="0">
              <a:effectLst/>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GB" sz="2800" dirty="0">
                <a:latin typeface="Calibri" panose="020F0502020204030204" pitchFamily="34" charset="0"/>
              </a:rPr>
              <a:t>Grain prices increased in R3 for 60% of respondents</a:t>
            </a:r>
            <a:endParaRPr lang="en-US" sz="2800" dirty="0"/>
          </a:p>
          <a:p>
            <a:pPr marL="0" marR="0" algn="r">
              <a:lnSpc>
                <a:spcPct val="107000"/>
              </a:lnSpc>
              <a:spcBef>
                <a:spcPts val="0"/>
              </a:spcBef>
              <a:spcAft>
                <a:spcPts val="0"/>
              </a:spcAft>
            </a:pPr>
            <a:r>
              <a:rPr lang="en-GB" sz="1800"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5983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84775"/>
          </a:xfrm>
          <a:prstGeom prst="rect">
            <a:avLst/>
          </a:prstGeom>
          <a:noFill/>
        </p:spPr>
        <p:txBody>
          <a:bodyPr wrap="square" rtlCol="0">
            <a:spAutoFit/>
          </a:bodyPr>
          <a:lstStyle/>
          <a:p>
            <a:r>
              <a:rPr lang="en-ZA" sz="3200" b="1" dirty="0">
                <a:solidFill>
                  <a:srgbClr val="007E39"/>
                </a:solidFill>
                <a:latin typeface="+mj-lt"/>
                <a:cs typeface="Arial" panose="020B0604020202020204" pitchFamily="34" charset="0"/>
              </a:rPr>
              <a:t>Perceived Poverty</a:t>
            </a:r>
          </a:p>
        </p:txBody>
      </p:sp>
      <p:sp>
        <p:nvSpPr>
          <p:cNvPr id="11" name="TextBox 10"/>
          <p:cNvSpPr txBox="1"/>
          <p:nvPr/>
        </p:nvSpPr>
        <p:spPr>
          <a:xfrm>
            <a:off x="305526" y="825138"/>
            <a:ext cx="8370930" cy="4574329"/>
          </a:xfrm>
          <a:prstGeom prst="rect">
            <a:avLst/>
          </a:prstGeom>
          <a:noFill/>
        </p:spPr>
        <p:txBody>
          <a:bodyPr wrap="square" rtlCol="0">
            <a:spAutoFit/>
          </a:bodyPr>
          <a:lstStyle/>
          <a:p>
            <a:pPr marL="257175" indent="-257175">
              <a:spcAft>
                <a:spcPts val="900"/>
              </a:spcAft>
              <a:buFont typeface="Arial" panose="020B0604020202020204" pitchFamily="34" charset="0"/>
              <a:buChar char="•"/>
            </a:pPr>
            <a:r>
              <a:rPr lang="en-GB" sz="3200" dirty="0">
                <a:latin typeface="Calibri" panose="020F0502020204030204" pitchFamily="34" charset="0"/>
                <a:ea typeface="Calibri" panose="020F0502020204030204" pitchFamily="34" charset="0"/>
              </a:rPr>
              <a:t>M</a:t>
            </a:r>
            <a:r>
              <a:rPr lang="en-GB" sz="3200" dirty="0">
                <a:effectLst/>
                <a:latin typeface="Calibri" panose="020F0502020204030204" pitchFamily="34" charset="0"/>
                <a:ea typeface="Calibri" panose="020F0502020204030204" pitchFamily="34" charset="0"/>
              </a:rPr>
              <a:t>any households placed themselves on the bottom steps of the ladder</a:t>
            </a:r>
            <a:r>
              <a:rPr lang="en-GB" sz="3200" dirty="0">
                <a:latin typeface="Calibri" panose="020F0502020204030204" pitchFamily="34" charset="0"/>
                <a:ea typeface="Calibri" panose="020F0502020204030204" pitchFamily="34" charset="0"/>
              </a:rPr>
              <a:t>- no changes with COVID</a:t>
            </a:r>
          </a:p>
          <a:p>
            <a:pPr marL="257175" indent="-257175">
              <a:spcAft>
                <a:spcPts val="900"/>
              </a:spcAft>
              <a:buFont typeface="Arial" panose="020B0604020202020204" pitchFamily="34" charset="0"/>
              <a:buChar char="•"/>
            </a:pPr>
            <a:r>
              <a:rPr lang="en-GB" sz="3200" dirty="0">
                <a:latin typeface="Calibri" panose="020F0502020204030204" pitchFamily="34" charset="0"/>
                <a:ea typeface="Calibri" panose="020F0502020204030204" pitchFamily="34" charset="0"/>
              </a:rPr>
              <a:t>A</a:t>
            </a:r>
            <a:r>
              <a:rPr lang="en-GB" sz="3200" dirty="0">
                <a:effectLst/>
                <a:latin typeface="Calibri" panose="020F0502020204030204" pitchFamily="34" charset="0"/>
                <a:ea typeface="Calibri" panose="020F0502020204030204" pitchFamily="34" charset="0"/>
              </a:rPr>
              <a:t>t least half of the respondents reported about rise in the cost of living </a:t>
            </a:r>
          </a:p>
          <a:p>
            <a:pPr marL="257175" indent="-257175">
              <a:spcAft>
                <a:spcPts val="900"/>
              </a:spcAft>
              <a:buFont typeface="Arial" panose="020B0604020202020204" pitchFamily="34" charset="0"/>
              <a:buChar char="•"/>
            </a:pPr>
            <a:r>
              <a:rPr lang="en-GB" sz="3200" dirty="0">
                <a:latin typeface="Calibri" panose="020F0502020204030204" pitchFamily="34" charset="0"/>
                <a:ea typeface="Calibri" panose="020F0502020204030204" pitchFamily="34" charset="0"/>
              </a:rPr>
              <a:t>Households</a:t>
            </a:r>
            <a:r>
              <a:rPr lang="en-GB" sz="3200" dirty="0">
                <a:effectLst/>
                <a:latin typeface="Calibri" panose="020F0502020204030204" pitchFamily="34" charset="0"/>
                <a:ea typeface="Calibri" panose="020F0502020204030204" pitchFamily="34" charset="0"/>
              </a:rPr>
              <a:t> reporting able to control their lives drastically declined, suggesting increasing difficulty in living conditions</a:t>
            </a: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214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Conclusion</a:t>
            </a:r>
          </a:p>
        </p:txBody>
      </p:sp>
      <p:sp>
        <p:nvSpPr>
          <p:cNvPr id="11" name="TextBox 10"/>
          <p:cNvSpPr txBox="1"/>
          <p:nvPr/>
        </p:nvSpPr>
        <p:spPr>
          <a:xfrm>
            <a:off x="311950" y="692696"/>
            <a:ext cx="8316924" cy="5724644"/>
          </a:xfrm>
          <a:prstGeom prst="rect">
            <a:avLst/>
          </a:prstGeom>
          <a:noFill/>
        </p:spPr>
        <p:txBody>
          <a:bodyPr wrap="square" rtlCol="0">
            <a:spAutoFit/>
          </a:bodyPr>
          <a:lstStyle/>
          <a:p>
            <a:pPr marL="257175" indent="-257175">
              <a:spcAft>
                <a:spcPts val="900"/>
              </a:spcAft>
              <a:buFont typeface="Arial" panose="020B0604020202020204" pitchFamily="34" charset="0"/>
              <a:buChar char="•"/>
            </a:pPr>
            <a:r>
              <a:rPr lang="en-GB" sz="2800" dirty="0">
                <a:latin typeface="Calibri" panose="020F0502020204030204" pitchFamily="34" charset="0"/>
                <a:ea typeface="Calibri" panose="020F0502020204030204" pitchFamily="34" charset="0"/>
              </a:rPr>
              <a:t>L</a:t>
            </a:r>
            <a:r>
              <a:rPr lang="en-GB" sz="2800" dirty="0">
                <a:effectLst/>
                <a:latin typeface="Calibri" panose="020F0502020204030204" pitchFamily="34" charset="0"/>
                <a:ea typeface="Calibri" panose="020F0502020204030204" pitchFamily="34" charset="0"/>
              </a:rPr>
              <a:t>ower number of children were doing schoolwork at home (less so for girls), with likely repercussions on learning</a:t>
            </a:r>
          </a:p>
          <a:p>
            <a:pPr marL="257175" indent="-257175">
              <a:spcAft>
                <a:spcPts val="900"/>
              </a:spcAft>
              <a:buFont typeface="Arial" panose="020B0604020202020204" pitchFamily="34" charset="0"/>
              <a:buChar char="•"/>
            </a:pPr>
            <a:r>
              <a:rPr lang="en-GB" sz="2800" dirty="0">
                <a:effectLst/>
                <a:latin typeface="Calibri" panose="020F0502020204030204" pitchFamily="34" charset="0"/>
                <a:ea typeface="Calibri" panose="020F0502020204030204" pitchFamily="34" charset="0"/>
              </a:rPr>
              <a:t>Extended closure of schools have seen girls and boys engage more in risky behaviours; </a:t>
            </a:r>
            <a:r>
              <a:rPr lang="en-GB" dirty="0">
                <a:effectLst/>
                <a:latin typeface="Calibri" panose="020F0502020204030204" pitchFamily="34" charset="0"/>
                <a:ea typeface="Calibri" panose="020F0502020204030204" pitchFamily="34" charset="0"/>
              </a:rPr>
              <a:t>becoming pregnant, getting married and dropping out of school, local drug &amp; substance abuse</a:t>
            </a:r>
            <a:r>
              <a:rPr lang="en-GB" sz="2800" dirty="0">
                <a:effectLst/>
                <a:latin typeface="Calibri" panose="020F0502020204030204" pitchFamily="34" charset="0"/>
                <a:ea typeface="Calibri" panose="020F0502020204030204" pitchFamily="34" charset="0"/>
              </a:rPr>
              <a:t> –  need  specific strategies for the youth (e.g. sexual and reproductive health education)</a:t>
            </a:r>
            <a:endParaRPr lang="en-GB" sz="2800" dirty="0">
              <a:latin typeface="Calibri" panose="020F0502020204030204" pitchFamily="34" charset="0"/>
              <a:ea typeface="Calibri" panose="020F0502020204030204" pitchFamily="34" charset="0"/>
            </a:endParaRPr>
          </a:p>
          <a:p>
            <a:pPr marL="257175" indent="-257175">
              <a:spcAft>
                <a:spcPts val="900"/>
              </a:spcAft>
              <a:buFont typeface="Arial" panose="020B0604020202020204" pitchFamily="34" charset="0"/>
              <a:buChar char="•"/>
            </a:pPr>
            <a:r>
              <a:rPr lang="en-GB" sz="2800" dirty="0">
                <a:latin typeface="Calibri" panose="020F0502020204030204" pitchFamily="34" charset="0"/>
                <a:ea typeface="Calibri" panose="020F0502020204030204" pitchFamily="34" charset="0"/>
              </a:rPr>
              <a:t>Gender differences in division of work perpetuating perceptions about what girls &amp; boys can/cannot do</a:t>
            </a:r>
          </a:p>
          <a:p>
            <a:pPr>
              <a:spcAft>
                <a:spcPts val="900"/>
              </a:spcAft>
            </a:pPr>
            <a:endParaRPr lang="en-GB" sz="2300" dirty="0">
              <a:effectLst/>
              <a:latin typeface="Calibri" panose="020F0502020204030204" pitchFamily="34" charset="0"/>
              <a:ea typeface="Calibri" panose="020F050202020403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4909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Conclusion</a:t>
            </a:r>
          </a:p>
        </p:txBody>
      </p:sp>
      <p:sp>
        <p:nvSpPr>
          <p:cNvPr id="11" name="TextBox 10"/>
          <p:cNvSpPr txBox="1"/>
          <p:nvPr/>
        </p:nvSpPr>
        <p:spPr>
          <a:xfrm>
            <a:off x="305526" y="825138"/>
            <a:ext cx="8316924" cy="5724644"/>
          </a:xfrm>
          <a:prstGeom prst="rect">
            <a:avLst/>
          </a:prstGeom>
          <a:noFill/>
        </p:spPr>
        <p:txBody>
          <a:bodyPr wrap="square" rtlCol="0">
            <a:spAutoFit/>
          </a:bodyPr>
          <a:lstStyle/>
          <a:p>
            <a:pPr marL="257175" indent="-257175">
              <a:spcAft>
                <a:spcPts val="900"/>
              </a:spcAft>
              <a:buFont typeface="Arial" panose="020B0604020202020204" pitchFamily="34" charset="0"/>
              <a:buChar char="•"/>
            </a:pPr>
            <a:r>
              <a:rPr lang="en-GB" sz="2800" dirty="0">
                <a:effectLst/>
                <a:latin typeface="Calibri" panose="020F0502020204030204" pitchFamily="34" charset="0"/>
                <a:ea typeface="Calibri" panose="020F0502020204030204" pitchFamily="34" charset="0"/>
              </a:rPr>
              <a:t>Farming activities are unaffected but rising cost of inputs, unavailability of extension services likely to affect productivity</a:t>
            </a:r>
          </a:p>
          <a:p>
            <a:pPr marL="257175" indent="-257175">
              <a:spcAft>
                <a:spcPts val="900"/>
              </a:spcAft>
              <a:buFont typeface="Arial" panose="020B0604020202020204" pitchFamily="34" charset="0"/>
              <a:buChar char="•"/>
            </a:pPr>
            <a:r>
              <a:rPr lang="en-GB" sz="2800" dirty="0">
                <a:latin typeface="Calibri" panose="020F0502020204030204" pitchFamily="34" charset="0"/>
                <a:ea typeface="Calibri" panose="020F0502020204030204" pitchFamily="34" charset="0"/>
              </a:rPr>
              <a:t>Explore ICT for extension delivery and payment for transactions</a:t>
            </a:r>
          </a:p>
          <a:p>
            <a:pPr marL="257175" indent="-257175">
              <a:spcAft>
                <a:spcPts val="900"/>
              </a:spcAft>
              <a:buFont typeface="Arial" panose="020B0604020202020204" pitchFamily="34" charset="0"/>
              <a:buChar char="•"/>
            </a:pPr>
            <a:r>
              <a:rPr lang="en-GB" sz="2800" dirty="0">
                <a:effectLst/>
                <a:latin typeface="Calibri" panose="020F0502020204030204" pitchFamily="34" charset="0"/>
                <a:ea typeface="Calibri" panose="020F0502020204030204" pitchFamily="34" charset="0"/>
              </a:rPr>
              <a:t>Farm &amp; Off-farm work are difficult to find; no COVID-19 related social assistance, those subsisting by offering their labour for </a:t>
            </a:r>
            <a:r>
              <a:rPr lang="en-GB" sz="2800" i="1" dirty="0" err="1">
                <a:effectLst/>
                <a:latin typeface="Calibri" panose="020F0502020204030204" pitchFamily="34" charset="0"/>
                <a:ea typeface="Calibri" panose="020F0502020204030204" pitchFamily="34" charset="0"/>
              </a:rPr>
              <a:t>ganyu</a:t>
            </a:r>
            <a:r>
              <a:rPr lang="en-GB" sz="2800" dirty="0">
                <a:effectLst/>
                <a:latin typeface="Calibri" panose="020F0502020204030204" pitchFamily="34" charset="0"/>
                <a:ea typeface="Calibri" panose="020F0502020204030204" pitchFamily="34" charset="0"/>
              </a:rPr>
              <a:t> cant find work – what </a:t>
            </a:r>
            <a:r>
              <a:rPr lang="en-GB" sz="2800" dirty="0">
                <a:latin typeface="Calibri" panose="020F0502020204030204" pitchFamily="34" charset="0"/>
                <a:ea typeface="Calibri" panose="020F0502020204030204" pitchFamily="34" charset="0"/>
              </a:rPr>
              <a:t>would be the</a:t>
            </a:r>
            <a:r>
              <a:rPr lang="en-GB" sz="2800" dirty="0">
                <a:effectLst/>
                <a:latin typeface="Calibri" panose="020F0502020204030204" pitchFamily="34" charset="0"/>
                <a:ea typeface="Calibri" panose="020F0502020204030204" pitchFamily="34" charset="0"/>
              </a:rPr>
              <a:t> role of social protection amid COVID-19; how do we cushion livelihoods?</a:t>
            </a:r>
          </a:p>
          <a:p>
            <a:pPr>
              <a:spcAft>
                <a:spcPts val="900"/>
              </a:spcAft>
            </a:pPr>
            <a:endParaRPr lang="en-GB" sz="2300" dirty="0">
              <a:effectLst/>
              <a:latin typeface="Calibri" panose="020F0502020204030204" pitchFamily="34" charset="0"/>
              <a:ea typeface="Calibri" panose="020F050202020403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464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Conclusion</a:t>
            </a:r>
          </a:p>
        </p:txBody>
      </p:sp>
      <p:sp>
        <p:nvSpPr>
          <p:cNvPr id="11" name="TextBox 10"/>
          <p:cNvSpPr txBox="1"/>
          <p:nvPr/>
        </p:nvSpPr>
        <p:spPr>
          <a:xfrm>
            <a:off x="305526" y="825138"/>
            <a:ext cx="8316924" cy="4278094"/>
          </a:xfrm>
          <a:prstGeom prst="rect">
            <a:avLst/>
          </a:prstGeom>
          <a:noFill/>
        </p:spPr>
        <p:txBody>
          <a:bodyPr wrap="square" rtlCol="0">
            <a:spAutoFit/>
          </a:bodyPr>
          <a:lstStyle/>
          <a:p>
            <a:pPr marL="257175" indent="-257175">
              <a:spcAft>
                <a:spcPts val="900"/>
              </a:spcAft>
              <a:buFont typeface="Arial" panose="020B0604020202020204" pitchFamily="34" charset="0"/>
              <a:buChar char="•"/>
            </a:pPr>
            <a:r>
              <a:rPr lang="en-GB" sz="2800" dirty="0">
                <a:latin typeface="Calibri" panose="020F0502020204030204" pitchFamily="34" charset="0"/>
                <a:ea typeface="Calibri" panose="020F0502020204030204" pitchFamily="34" charset="0"/>
              </a:rPr>
              <a:t>Access to health services did not change in the study period but misconceptions about COVID-19 reducing health seeking behaviour</a:t>
            </a:r>
          </a:p>
          <a:p>
            <a:pPr marL="257175" indent="-257175">
              <a:spcAft>
                <a:spcPts val="900"/>
              </a:spcAft>
              <a:buFont typeface="Arial" panose="020B0604020202020204" pitchFamily="34" charset="0"/>
              <a:buChar char="•"/>
            </a:pPr>
            <a:r>
              <a:rPr lang="en-GB" sz="2800" dirty="0">
                <a:latin typeface="Calibri" panose="020F0502020204030204" pitchFamily="34" charset="0"/>
                <a:ea typeface="Calibri" panose="020F0502020204030204" pitchFamily="34" charset="0"/>
              </a:rPr>
              <a:t>Lots of misconceptions and fake news around COVID-19 in the study districts and across Malawi </a:t>
            </a:r>
            <a:r>
              <a:rPr lang="en-GB" dirty="0">
                <a:latin typeface="Calibri" panose="020F0502020204030204" pitchFamily="34" charset="0"/>
                <a:ea typeface="Calibri" panose="020F0502020204030204" pitchFamily="34" charset="0"/>
              </a:rPr>
              <a:t>– on causes,  who is vulnerable, who is immune, roles of medical workers, vaccines – </a:t>
            </a:r>
            <a:r>
              <a:rPr lang="en-GB" sz="2800" dirty="0">
                <a:latin typeface="Calibri" panose="020F0502020204030204" pitchFamily="34" charset="0"/>
                <a:ea typeface="Calibri" panose="020F0502020204030204" pitchFamily="34" charset="0"/>
              </a:rPr>
              <a:t>calls for strong &amp; sustained social and behaviour change communication</a:t>
            </a:r>
            <a:endParaRPr lang="en-GB" sz="2800" dirty="0">
              <a:effectLst/>
              <a:latin typeface="Calibri" panose="020F0502020204030204" pitchFamily="34" charset="0"/>
              <a:ea typeface="Calibri" panose="020F050202020403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926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Resources on our COVID-19 research </a:t>
            </a:r>
          </a:p>
        </p:txBody>
      </p:sp>
      <p:sp>
        <p:nvSpPr>
          <p:cNvPr id="11" name="TextBox 10"/>
          <p:cNvSpPr txBox="1"/>
          <p:nvPr/>
        </p:nvSpPr>
        <p:spPr>
          <a:xfrm>
            <a:off x="434777" y="798481"/>
            <a:ext cx="8316924" cy="4635436"/>
          </a:xfrm>
          <a:prstGeom prst="rect">
            <a:avLst/>
          </a:prstGeom>
          <a:noFill/>
        </p:spPr>
        <p:txBody>
          <a:bodyPr wrap="square" rtlCol="0">
            <a:spAutoFit/>
          </a:bodyPr>
          <a:lstStyle/>
          <a:p>
            <a:pPr marL="285750" marR="0" lvl="0" indent="-285750">
              <a:lnSpc>
                <a:spcPct val="107000"/>
              </a:lnSpc>
              <a:spcBef>
                <a:spcPts val="0"/>
              </a:spcBef>
              <a:spcAft>
                <a:spcPts val="0"/>
              </a:spcAft>
              <a:buFont typeface="Arial" panose="020B0604020202020204" pitchFamily="34" charset="0"/>
              <a:buChar char="•"/>
            </a:pPr>
            <a:r>
              <a:rPr lang="en-US" sz="2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COVID Impact :</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https://www.future-agricultures.org/covid-19/#apra_publications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2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https://www.future-agricultures.org/impact-assessment/impact-of-covid-19-on-food-systems-and-rural-livelihoods-in-malawi-round-2-report/</a:t>
            </a:r>
            <a:endParaRPr lang="en-US" sz="2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2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https://www.future-agricultures.org/blog/</a:t>
            </a:r>
            <a:r>
              <a:rPr lang="en-US" sz="2400" u="sng" dirty="0">
                <a:solidFill>
                  <a:srgbClr val="0000FF"/>
                </a:solidFill>
                <a:latin typeface="Calibri" panose="020F0502020204030204" pitchFamily="34" charset="0"/>
                <a:cs typeface="Times New Roman" panose="02020603050405020304" pitchFamily="18" charset="0"/>
                <a:hlinkClick r:id="rId5">
                  <a:extLst>
                    <a:ext uri="{A12FA001-AC4F-418D-AE19-62706E023703}">
                      <ahyp:hlinkClr xmlns="" xmlns:ahyp="http://schemas.microsoft.com/office/drawing/2018/hyperlinkcolor" val="tx"/>
                    </a:ext>
                  </a:extLst>
                </a:hlinkClick>
              </a:rPr>
              <a:t>perceptions-and-misconceptions-of-smallholder-farmers-of-covid-19-in-central-malawi/</a:t>
            </a:r>
            <a:r>
              <a:rPr lang="en-US" sz="2400" u="sng" dirty="0">
                <a:solidFill>
                  <a:srgbClr val="0000FF"/>
                </a:solidFill>
                <a:latin typeface="Calibri" panose="020F0502020204030204" pitchFamily="34" charset="0"/>
                <a:cs typeface="Times New Roman" panose="02020603050405020304" pitchFamily="18" charset="0"/>
              </a:rPr>
              <a:t> </a:t>
            </a:r>
          </a:p>
          <a:p>
            <a:pPr marL="285750" indent="-285750">
              <a:lnSpc>
                <a:spcPct val="107000"/>
              </a:lnSpc>
              <a:buFont typeface="Arial" panose="020B0604020202020204" pitchFamily="34" charset="0"/>
              <a:buChar char="•"/>
            </a:pPr>
            <a:r>
              <a:rPr lang="en-US" sz="2400" u="sng" dirty="0">
                <a:solidFill>
                  <a:srgbClr val="0000FF"/>
                </a:solidFill>
                <a:latin typeface="Calibri" panose="020F0502020204030204" pitchFamily="34" charset="0"/>
                <a:cs typeface="Times New Roman" panose="02020603050405020304" pitchFamily="18" charset="0"/>
                <a:hlinkClick r:id="rId6">
                  <a:extLst>
                    <a:ext uri="{A12FA001-AC4F-418D-AE19-62706E023703}">
                      <ahyp:hlinkClr xmlns="" xmlns:ahyp="http://schemas.microsoft.com/office/drawing/2018/hyperlinkcolor" val="tx"/>
                    </a:ext>
                  </a:extLst>
                </a:hlinkClick>
              </a:rPr>
              <a:t>https://www.future-agricultures.org/news/online-covid-19-poverty-informing-economic-and-social-policy-in-malawi/</a:t>
            </a:r>
            <a:endParaRPr lang="en-US" sz="2400" u="sng" dirty="0">
              <a:solidFill>
                <a:srgbClr val="0000FF"/>
              </a:solidFill>
              <a:latin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252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245783" y="3924300"/>
            <a:ext cx="2881137" cy="2162548"/>
          </a:xfrm>
          <a:prstGeom prst="rect">
            <a:avLst/>
          </a:prstGeom>
        </p:spPr>
      </p:pic>
      <p:pic>
        <p:nvPicPr>
          <p:cNvPr id="24" name="Picture 2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716" y="3897128"/>
            <a:ext cx="3157171" cy="2096902"/>
          </a:xfrm>
          <a:prstGeom prst="rect">
            <a:avLst/>
          </a:prstGeom>
        </p:spPr>
      </p:pic>
      <p:sp>
        <p:nvSpPr>
          <p:cNvPr id="27" name="Rectangle 26"/>
          <p:cNvSpPr/>
          <p:nvPr/>
        </p:nvSpPr>
        <p:spPr>
          <a:xfrm>
            <a:off x="0" y="5661250"/>
            <a:ext cx="9180512" cy="903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25" name="Picture 2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2894813" y="3897130"/>
            <a:ext cx="3302501" cy="2197529"/>
          </a:xfrm>
          <a:prstGeom prst="rect">
            <a:avLst/>
          </a:prstGeom>
          <a:ln w="57150">
            <a:solidFill>
              <a:schemeClr val="bg1"/>
            </a:solidFill>
          </a:ln>
        </p:spPr>
      </p:pic>
      <p:sp>
        <p:nvSpPr>
          <p:cNvPr id="26" name="Rectangle 25"/>
          <p:cNvSpPr/>
          <p:nvPr/>
        </p:nvSpPr>
        <p:spPr>
          <a:xfrm>
            <a:off x="-3228" y="2741481"/>
            <a:ext cx="9180512" cy="903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3" name="Rectangle 22"/>
          <p:cNvSpPr/>
          <p:nvPr/>
        </p:nvSpPr>
        <p:spPr>
          <a:xfrm>
            <a:off x="-3228" y="-1"/>
            <a:ext cx="9183740" cy="3854599"/>
          </a:xfrm>
          <a:prstGeom prst="rect">
            <a:avLst/>
          </a:prstGeom>
          <a:solidFill>
            <a:srgbClr val="007E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600"/>
          </a:p>
        </p:txBody>
      </p:sp>
      <p:sp>
        <p:nvSpPr>
          <p:cNvPr id="12" name="TextBox 11"/>
          <p:cNvSpPr txBox="1"/>
          <p:nvPr/>
        </p:nvSpPr>
        <p:spPr>
          <a:xfrm>
            <a:off x="467301" y="156304"/>
            <a:ext cx="8126839" cy="3662541"/>
          </a:xfrm>
          <a:prstGeom prst="rect">
            <a:avLst/>
          </a:prstGeom>
          <a:noFill/>
        </p:spPr>
        <p:txBody>
          <a:bodyPr wrap="square" rtlCol="0">
            <a:spAutoFit/>
          </a:bodyPr>
          <a:lstStyle/>
          <a:p>
            <a:pPr algn="ctr"/>
            <a:r>
              <a:rPr lang="en-GB" sz="4000" b="1" dirty="0">
                <a:solidFill>
                  <a:srgbClr val="FFFF00"/>
                </a:solidFill>
                <a:latin typeface="+mj-lt"/>
                <a:cs typeface="Arial" panose="020B0604020202020204" pitchFamily="34" charset="0"/>
              </a:rPr>
              <a:t>Rapid Assessment of the Impact of COVID-19 on Food Systems and Rural Livelihoods in Malawi</a:t>
            </a:r>
            <a:endParaRPr lang="en-US" sz="4000" b="1" dirty="0">
              <a:solidFill>
                <a:srgbClr val="FFFF00"/>
              </a:solidFill>
              <a:latin typeface="+mj-lt"/>
              <a:cs typeface="Arial" panose="020B0604020202020204" pitchFamily="34" charset="0"/>
            </a:endParaRPr>
          </a:p>
          <a:p>
            <a:pPr algn="ctr"/>
            <a:r>
              <a:rPr lang="en-GB" sz="4000" b="1" dirty="0">
                <a:solidFill>
                  <a:srgbClr val="FFFF00"/>
                </a:solidFill>
                <a:latin typeface="+mj-lt"/>
                <a:cs typeface="Arial" panose="020B0604020202020204" pitchFamily="34" charset="0"/>
              </a:rPr>
              <a:t> </a:t>
            </a:r>
          </a:p>
          <a:p>
            <a:pPr algn="ctr"/>
            <a:r>
              <a:rPr lang="en-GB" b="1" dirty="0">
                <a:latin typeface="+mj-lt"/>
                <a:cs typeface="Arial" panose="020B0604020202020204" pitchFamily="34" charset="0"/>
              </a:rPr>
              <a:t>by </a:t>
            </a:r>
          </a:p>
          <a:p>
            <a:pPr algn="ctr"/>
            <a:r>
              <a:rPr lang="en-GB" b="1" dirty="0">
                <a:latin typeface="+mj-lt"/>
                <a:cs typeface="Arial" panose="020B0604020202020204" pitchFamily="34" charset="0"/>
              </a:rPr>
              <a:t>Mirriam Matita &amp; Masautso Chimombo </a:t>
            </a:r>
          </a:p>
          <a:p>
            <a:pPr algn="ctr"/>
            <a:r>
              <a:rPr lang="en-GB" b="1" dirty="0">
                <a:latin typeface="+mj-lt"/>
                <a:cs typeface="Arial" panose="020B0604020202020204" pitchFamily="34" charset="0"/>
              </a:rPr>
              <a:t>(APRA Researchers Malawi)</a:t>
            </a:r>
          </a:p>
          <a:p>
            <a:pPr algn="ctr"/>
            <a:r>
              <a:rPr lang="en-GB" b="1" dirty="0">
                <a:latin typeface="+mj-lt"/>
                <a:cs typeface="Arial" panose="020B0604020202020204" pitchFamily="34" charset="0"/>
              </a:rPr>
              <a:t>11</a:t>
            </a:r>
            <a:r>
              <a:rPr lang="en-GB" b="1" baseline="30000" dirty="0">
                <a:latin typeface="+mj-lt"/>
                <a:cs typeface="Arial" panose="020B0604020202020204" pitchFamily="34" charset="0"/>
              </a:rPr>
              <a:t>th</a:t>
            </a:r>
            <a:r>
              <a:rPr lang="en-GB" b="1" dirty="0">
                <a:latin typeface="+mj-lt"/>
                <a:cs typeface="Arial" panose="020B0604020202020204" pitchFamily="34" charset="0"/>
              </a:rPr>
              <a:t> November 2021</a:t>
            </a:r>
            <a:endParaRPr lang="en-ZA" b="1" dirty="0">
              <a:latin typeface="+mj-lt"/>
              <a:cs typeface="Arial" panose="020B0604020202020204" pitchFamily="34" charset="0"/>
            </a:endParaRPr>
          </a:p>
        </p:txBody>
      </p:sp>
      <p:sp>
        <p:nvSpPr>
          <p:cNvPr id="18" name="Rectangle 17"/>
          <p:cNvSpPr/>
          <p:nvPr/>
        </p:nvSpPr>
        <p:spPr>
          <a:xfrm>
            <a:off x="2" y="6607325"/>
            <a:ext cx="9186455" cy="250677"/>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 name="Rectangle 2"/>
          <p:cNvSpPr/>
          <p:nvPr/>
        </p:nvSpPr>
        <p:spPr>
          <a:xfrm>
            <a:off x="42457" y="5644968"/>
            <a:ext cx="9138057"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nvGrpSpPr>
          <p:cNvPr id="4" name="Group 3"/>
          <p:cNvGrpSpPr/>
          <p:nvPr/>
        </p:nvGrpSpPr>
        <p:grpSpPr>
          <a:xfrm>
            <a:off x="473364" y="5948299"/>
            <a:ext cx="8120776" cy="496666"/>
            <a:chOff x="473364" y="5948299"/>
            <a:chExt cx="8120776" cy="496666"/>
          </a:xfrm>
        </p:grpSpPr>
        <p:pic>
          <p:nvPicPr>
            <p:cNvPr id="19" name="Picture 4" descr="C:\Adata\APRA Brochure D 1 Folder\Links\FAC_New logo.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005818" y="5976240"/>
              <a:ext cx="955349" cy="37034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C:\Adata\APRA Brochure D 1 Folder\Links\UKaid.jpg"/>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8090084" y="5948299"/>
              <a:ext cx="504056" cy="49666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Adata\APRA\APRA logo_Large.jpg"/>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4012806" y="5986110"/>
              <a:ext cx="864096" cy="410818"/>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473364" y="6078651"/>
              <a:ext cx="2880320" cy="235962"/>
            </a:xfrm>
            <a:prstGeom prst="rect">
              <a:avLst/>
            </a:prstGeom>
            <a:noFill/>
          </p:spPr>
          <p:txBody>
            <a:bodyPr wrap="square" rtlCol="0" anchor="ctr">
              <a:spAutoFit/>
            </a:bodyPr>
            <a:lstStyle/>
            <a:p>
              <a:r>
                <a:rPr lang="en-ZA" sz="1400" baseline="30000" dirty="0">
                  <a:latin typeface="Arial" panose="020B0604020202020204" pitchFamily="34" charset="0"/>
                  <a:cs typeface="Arial" panose="020B0604020202020204" pitchFamily="34" charset="0"/>
                </a:rPr>
                <a:t>Funded by UK aid from the UK Government</a:t>
              </a:r>
            </a:p>
          </p:txBody>
        </p:sp>
      </p:grpSp>
      <p:sp>
        <p:nvSpPr>
          <p:cNvPr id="7" name="Rectangle 6"/>
          <p:cNvSpPr/>
          <p:nvPr/>
        </p:nvSpPr>
        <p:spPr>
          <a:xfrm>
            <a:off x="3133704" y="6650458"/>
            <a:ext cx="3050514" cy="338554"/>
          </a:xfrm>
          <a:prstGeom prst="rect">
            <a:avLst/>
          </a:prstGeom>
        </p:spPr>
        <p:txBody>
          <a:bodyPr wrap="none">
            <a:spAutoFit/>
          </a:bodyPr>
          <a:lstStyle/>
          <a:p>
            <a:pPr lvl="0" algn="ctr"/>
            <a:r>
              <a:rPr lang="en-US" sz="2400" baseline="30000" dirty="0">
                <a:solidFill>
                  <a:srgbClr val="3333FF"/>
                </a:solidFill>
                <a:cs typeface="Arial" panose="020B0604020202020204" pitchFamily="34" charset="0"/>
              </a:rPr>
              <a:t>www.future-agricultures.org/apra </a:t>
            </a:r>
          </a:p>
        </p:txBody>
      </p:sp>
      <p:sp>
        <p:nvSpPr>
          <p:cNvPr id="5" name="Slide Number Placeholder 4"/>
          <p:cNvSpPr>
            <a:spLocks noGrp="1"/>
          </p:cNvSpPr>
          <p:nvPr>
            <p:ph type="sldNum" sz="quarter" idx="12"/>
          </p:nvPr>
        </p:nvSpPr>
        <p:spPr/>
        <p:txBody>
          <a:bodyPr/>
          <a:lstStyle/>
          <a:p>
            <a:fld id="{AF441ECF-6984-4137-9893-C0D17589AD11}" type="slidenum">
              <a:rPr lang="en-ZA" smtClean="0"/>
              <a:t>19</a:t>
            </a:fld>
            <a:endParaRPr lang="en-ZA"/>
          </a:p>
        </p:txBody>
      </p:sp>
      <p:pic>
        <p:nvPicPr>
          <p:cNvPr id="28" name="Picture 2">
            <a:extLst>
              <a:ext uri="{FF2B5EF4-FFF2-40B4-BE49-F238E27FC236}">
                <a16:creationId xmlns="" xmlns:a16="http://schemas.microsoft.com/office/drawing/2014/main" id="{60EAD5D9-DB9E-456F-9EE5-328247C7807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60090" y="5789071"/>
            <a:ext cx="687243" cy="81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 descr="C:\Documents and Settings\user\Desktop\New LUANAR Logo\luanar logo.1b.JPG">
            <a:extLst>
              <a:ext uri="{FF2B5EF4-FFF2-40B4-BE49-F238E27FC236}">
                <a16:creationId xmlns="" xmlns:a16="http://schemas.microsoft.com/office/drawing/2014/main" id="{7124327A-2D33-48DF-90C9-EDC5F60127C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b="27895"/>
          <a:stretch>
            <a:fillRect/>
          </a:stretch>
        </p:blipFill>
        <p:spPr bwMode="auto">
          <a:xfrm>
            <a:off x="5169749" y="5747869"/>
            <a:ext cx="808669" cy="84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3291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32665" y="898527"/>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Introduction </a:t>
            </a:r>
          </a:p>
        </p:txBody>
      </p:sp>
      <p:sp>
        <p:nvSpPr>
          <p:cNvPr id="11" name="TextBox 10"/>
          <p:cNvSpPr txBox="1"/>
          <p:nvPr/>
        </p:nvSpPr>
        <p:spPr>
          <a:xfrm>
            <a:off x="413538" y="1452525"/>
            <a:ext cx="8316924" cy="3843360"/>
          </a:xfrm>
          <a:prstGeom prst="rect">
            <a:avLst/>
          </a:prstGeom>
          <a:noFill/>
        </p:spPr>
        <p:txBody>
          <a:bodyPr wrap="square" rtlCol="0">
            <a:spAutoFit/>
          </a:bodyPr>
          <a:lstStyle/>
          <a:p>
            <a:pPr marL="214313" indent="-214313">
              <a:buFont typeface="Arial" panose="020B0604020202020204" pitchFamily="34" charset="0"/>
              <a:buChar char="•"/>
            </a:pPr>
            <a:r>
              <a:rPr lang="en-GB" sz="2100" dirty="0"/>
              <a:t>COVID-19 pandemic has caused disruptions to national and global economies </a:t>
            </a:r>
          </a:p>
          <a:p>
            <a:pPr marL="214313" indent="-214313">
              <a:buFont typeface="Arial" panose="020B0604020202020204" pitchFamily="34" charset="0"/>
              <a:buChar char="•"/>
            </a:pPr>
            <a:r>
              <a:rPr lang="en-GB" sz="2100" dirty="0"/>
              <a:t>An impending ‘natural disaster’ (Lancet Global Health, 2020) </a:t>
            </a:r>
          </a:p>
          <a:p>
            <a:pPr marL="800100" lvl="1" indent="-342900">
              <a:buFont typeface="Wingdings" panose="05000000000000000000" pitchFamily="2" charset="2"/>
              <a:buChar char="ü"/>
            </a:pPr>
            <a:r>
              <a:rPr lang="en-GB" sz="2100" dirty="0"/>
              <a:t>Negative outcomes on poverty, hunger, malnutrition etc</a:t>
            </a:r>
          </a:p>
          <a:p>
            <a:pPr marL="800100" lvl="1" indent="-342900">
              <a:buFont typeface="Wingdings" panose="05000000000000000000" pitchFamily="2" charset="2"/>
              <a:buChar char="ü"/>
            </a:pPr>
            <a:r>
              <a:rPr lang="en-GB" sz="2100" dirty="0"/>
              <a:t>Greater impact among low and middle-income countries - SSA,  including Malawi. </a:t>
            </a:r>
          </a:p>
          <a:p>
            <a:pPr marL="214313" indent="-214313">
              <a:buFont typeface="Arial" panose="020B0604020202020204" pitchFamily="34" charset="0"/>
              <a:buChar char="•"/>
            </a:pPr>
            <a:r>
              <a:rPr lang="en-GB" sz="2100" dirty="0"/>
              <a:t>This is because even before the COVID-19 pandemic began populations struggling in these locations were high</a:t>
            </a:r>
          </a:p>
          <a:p>
            <a:endParaRPr lang="en-GB" sz="2100" dirty="0"/>
          </a:p>
          <a:p>
            <a:pPr marL="214313" indent="-214313">
              <a:buFont typeface="Arial" panose="020B0604020202020204" pitchFamily="34" charset="0"/>
              <a:buChar char="•"/>
            </a:pPr>
            <a:r>
              <a:rPr lang="en-GB" sz="2100" u="sng" dirty="0"/>
              <a:t>Objective</a:t>
            </a:r>
            <a:r>
              <a:rPr lang="en-GB" sz="2100" dirty="0"/>
              <a:t>: </a:t>
            </a:r>
            <a:r>
              <a:rPr lang="en-US" sz="2100" dirty="0"/>
              <a:t>To</a:t>
            </a:r>
            <a:r>
              <a:rPr lang="en-GB" sz="2100" dirty="0"/>
              <a:t> investigate the effects of COVID-19 on food systems and rural livelihoods</a:t>
            </a: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783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Methods</a:t>
            </a:r>
          </a:p>
        </p:txBody>
      </p:sp>
      <p:sp>
        <p:nvSpPr>
          <p:cNvPr id="11" name="TextBox 10"/>
          <p:cNvSpPr txBox="1"/>
          <p:nvPr/>
        </p:nvSpPr>
        <p:spPr>
          <a:xfrm>
            <a:off x="305526" y="825139"/>
            <a:ext cx="8298922" cy="5632311"/>
          </a:xfrm>
          <a:prstGeom prst="rect">
            <a:avLst/>
          </a:prstGeom>
          <a:noFill/>
        </p:spPr>
        <p:txBody>
          <a:bodyPr wrap="square" rtlCol="0">
            <a:spAutoFit/>
          </a:bodyPr>
          <a:lstStyle/>
          <a:p>
            <a:pPr marL="214313" indent="-214313">
              <a:buFont typeface="Arial" panose="020B0604020202020204" pitchFamily="34" charset="0"/>
              <a:buChar char="•"/>
            </a:pPr>
            <a:r>
              <a:rPr lang="en-GB" sz="2400" dirty="0"/>
              <a:t>Mixed research methods  </a:t>
            </a:r>
          </a:p>
          <a:p>
            <a:pPr marL="214313" indent="-214313">
              <a:buFont typeface="Arial" panose="020B0604020202020204" pitchFamily="34" charset="0"/>
              <a:buChar char="•"/>
            </a:pPr>
            <a:r>
              <a:rPr lang="en-GB" sz="2400" dirty="0"/>
              <a:t>Study participants</a:t>
            </a:r>
          </a:p>
          <a:p>
            <a:pPr marL="671513" lvl="1" indent="-214313">
              <a:buFont typeface="Arial" panose="020B0604020202020204" pitchFamily="34" charset="0"/>
              <a:buChar char="•"/>
            </a:pPr>
            <a:r>
              <a:rPr lang="en-GB" sz="2400" dirty="0"/>
              <a:t>114 household heads/ their representatives</a:t>
            </a:r>
          </a:p>
          <a:p>
            <a:pPr marL="671513" lvl="1" indent="-214313">
              <a:buFont typeface="Arial" panose="020B0604020202020204" pitchFamily="34" charset="0"/>
              <a:buChar char="•"/>
            </a:pPr>
            <a:r>
              <a:rPr lang="en-GB" sz="2400" dirty="0"/>
              <a:t>8 key informant/experts</a:t>
            </a:r>
          </a:p>
          <a:p>
            <a:pPr marL="214313" indent="-214313">
              <a:buFont typeface="Arial" panose="020B0604020202020204" pitchFamily="34" charset="0"/>
              <a:buChar char="•"/>
            </a:pPr>
            <a:r>
              <a:rPr lang="en-GB" sz="2400" dirty="0"/>
              <a:t>Sub sample of households participating in APRA wide study in Malawi in </a:t>
            </a:r>
            <a:r>
              <a:rPr lang="en-GB" sz="2400" dirty="0" err="1"/>
              <a:t>Mchinji</a:t>
            </a:r>
            <a:r>
              <a:rPr lang="en-GB" sz="2400" dirty="0"/>
              <a:t> and </a:t>
            </a:r>
            <a:r>
              <a:rPr lang="en-GB" sz="2400" dirty="0" err="1"/>
              <a:t>Ntchisi</a:t>
            </a:r>
            <a:r>
              <a:rPr lang="en-GB" sz="2400" dirty="0"/>
              <a:t> districts. </a:t>
            </a:r>
          </a:p>
          <a:p>
            <a:pPr marL="214313" indent="-214313">
              <a:buFont typeface="Arial" panose="020B0604020202020204" pitchFamily="34" charset="0"/>
              <a:buChar char="•"/>
            </a:pPr>
            <a:r>
              <a:rPr lang="en-GB" sz="2400" dirty="0"/>
              <a:t>Selection of study sites based on their proximity to trading centres</a:t>
            </a:r>
          </a:p>
          <a:p>
            <a:pPr marL="214313" indent="-214313">
              <a:buFont typeface="Arial" panose="020B0604020202020204" pitchFamily="34" charset="0"/>
              <a:buChar char="•"/>
            </a:pPr>
            <a:r>
              <a:rPr lang="en-GB" sz="2400" dirty="0"/>
              <a:t>3 rounds of data collection (June/July, Oct, 2020 &amp; Feb 2021) </a:t>
            </a:r>
          </a:p>
          <a:p>
            <a:pPr marL="214313" indent="-214313">
              <a:buFont typeface="Arial" panose="020B0604020202020204" pitchFamily="34" charset="0"/>
              <a:buChar char="•"/>
            </a:pPr>
            <a:r>
              <a:rPr lang="en-GB" sz="2400" dirty="0"/>
              <a:t>Round 1 (R1) was face to face and telephone interviews were used in R2 &amp; R3</a:t>
            </a:r>
          </a:p>
          <a:p>
            <a:pPr marL="214313" indent="-214313">
              <a:buFont typeface="Arial" panose="020B0604020202020204" pitchFamily="34" charset="0"/>
              <a:buChar char="•"/>
            </a:pPr>
            <a:endParaRPr lang="en-US" sz="2100" dirty="0"/>
          </a:p>
          <a:p>
            <a:pPr marL="214313" indent="-214313">
              <a:buFont typeface="Arial" panose="020B0604020202020204" pitchFamily="34" charset="0"/>
              <a:buChar char="•"/>
            </a:pPr>
            <a:endParaRPr lang="en-US" sz="2100" dirty="0"/>
          </a:p>
          <a:p>
            <a:pPr lvl="0"/>
            <a:endParaRPr lang="en-GB" sz="2100"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724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1015663"/>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Perceptions about COVID-19</a:t>
            </a:r>
          </a:p>
          <a:p>
            <a:endParaRPr lang="en-ZA" sz="3000" b="1" dirty="0">
              <a:solidFill>
                <a:srgbClr val="007E39"/>
              </a:solidFill>
              <a:latin typeface="+mj-lt"/>
              <a:cs typeface="Arial" panose="020B0604020202020204" pitchFamily="34" charset="0"/>
            </a:endParaRPr>
          </a:p>
        </p:txBody>
      </p:sp>
      <p:sp>
        <p:nvSpPr>
          <p:cNvPr id="11" name="TextBox 10"/>
          <p:cNvSpPr txBox="1"/>
          <p:nvPr/>
        </p:nvSpPr>
        <p:spPr>
          <a:xfrm>
            <a:off x="299102" y="818599"/>
            <a:ext cx="8316924" cy="4909036"/>
          </a:xfrm>
          <a:prstGeom prst="rect">
            <a:avLst/>
          </a:prstGeom>
          <a:noFill/>
        </p:spPr>
        <p:txBody>
          <a:bodyPr wrap="square" rtlCol="0">
            <a:spAutoFit/>
          </a:bodyPr>
          <a:lstStyle/>
          <a:p>
            <a:pPr marL="214313" indent="-214313" algn="just">
              <a:buFont typeface="Arial" panose="020B0604020202020204" pitchFamily="34" charset="0"/>
              <a:buChar char="•"/>
            </a:pPr>
            <a:r>
              <a:rPr lang="en-US" sz="2100" dirty="0"/>
              <a:t>High awareness levels </a:t>
            </a:r>
          </a:p>
          <a:p>
            <a:pPr marL="214313" indent="-214313" algn="just">
              <a:buFont typeface="Arial" panose="020B0604020202020204" pitchFamily="34" charset="0"/>
              <a:buChar char="•"/>
            </a:pPr>
            <a:r>
              <a:rPr lang="en-US" sz="2100" dirty="0"/>
              <a:t>Many reported following preventive guidelines though not collaborated by key informants</a:t>
            </a:r>
          </a:p>
          <a:p>
            <a:pPr marL="214313" indent="-214313" algn="just">
              <a:buFont typeface="Arial" panose="020B0604020202020204" pitchFamily="34" charset="0"/>
              <a:buChar char="•"/>
            </a:pPr>
            <a:r>
              <a:rPr lang="en-US" sz="2100" dirty="0"/>
              <a:t>COVID-19 perceived as disease for the following people only</a:t>
            </a:r>
          </a:p>
          <a:p>
            <a:pPr marL="800100" lvl="1" indent="-342900" algn="just">
              <a:buFont typeface="Wingdings" panose="05000000000000000000" pitchFamily="2" charset="2"/>
              <a:buChar char="ü"/>
            </a:pPr>
            <a:r>
              <a:rPr lang="en-US" sz="2100" dirty="0"/>
              <a:t>City dwellers</a:t>
            </a:r>
          </a:p>
          <a:p>
            <a:pPr marL="800100" lvl="1" indent="-342900" algn="just">
              <a:buFont typeface="Wingdings" panose="05000000000000000000" pitchFamily="2" charset="2"/>
              <a:buChar char="ü"/>
            </a:pPr>
            <a:r>
              <a:rPr lang="en-US" sz="2100" dirty="0"/>
              <a:t>Rich people</a:t>
            </a:r>
          </a:p>
          <a:p>
            <a:pPr marL="800100" lvl="1" indent="-342900" algn="just">
              <a:buFont typeface="Wingdings" panose="05000000000000000000" pitchFamily="2" charset="2"/>
              <a:buChar char="ü"/>
            </a:pPr>
            <a:r>
              <a:rPr lang="en-US" sz="2100" dirty="0"/>
              <a:t>People that travel by air</a:t>
            </a:r>
          </a:p>
          <a:p>
            <a:pPr marL="800100" lvl="1" indent="-342900" algn="just">
              <a:buFont typeface="Wingdings" panose="05000000000000000000" pitchFamily="2" charset="2"/>
              <a:buChar char="ü"/>
            </a:pPr>
            <a:r>
              <a:rPr lang="en-US" sz="2100" dirty="0"/>
              <a:t>That frequent hotels/conferences</a:t>
            </a:r>
          </a:p>
          <a:p>
            <a:pPr marL="800100" lvl="1" indent="-342900" algn="just">
              <a:buFont typeface="Wingdings" panose="05000000000000000000" pitchFamily="2" charset="2"/>
              <a:buChar char="ü"/>
            </a:pPr>
            <a:r>
              <a:rPr lang="en-US" sz="2100" dirty="0"/>
              <a:t>Senior white-collar workers</a:t>
            </a:r>
          </a:p>
          <a:p>
            <a:pPr marL="342900" indent="-342900" algn="just">
              <a:buFont typeface="Arial" panose="020B0604020202020204" pitchFamily="34" charset="0"/>
              <a:buChar char="•"/>
            </a:pPr>
            <a:r>
              <a:rPr lang="en-US" sz="2100" dirty="0"/>
              <a:t>Rural masses reject COVID-19</a:t>
            </a:r>
          </a:p>
          <a:p>
            <a:pPr marL="342900" indent="-342900" algn="just">
              <a:buFont typeface="Arial" panose="020B0604020202020204" pitchFamily="34" charset="0"/>
              <a:buChar char="•"/>
            </a:pPr>
            <a:r>
              <a:rPr lang="en-US" sz="2100" dirty="0"/>
              <a:t>Work of anti-Christ –  no worship</a:t>
            </a:r>
          </a:p>
          <a:p>
            <a:pPr marL="342900" indent="-342900" algn="just">
              <a:buFont typeface="Arial" panose="020B0604020202020204" pitchFamily="34" charset="0"/>
              <a:buChar char="•"/>
            </a:pPr>
            <a:r>
              <a:rPr lang="en-US" sz="2100" dirty="0"/>
              <a:t>Felt immune </a:t>
            </a:r>
          </a:p>
          <a:p>
            <a:pPr marL="800100" lvl="1" indent="-342900" algn="just">
              <a:buFont typeface="Arial" panose="020B0604020202020204" pitchFamily="34" charset="0"/>
              <a:buChar char="•"/>
            </a:pPr>
            <a:r>
              <a:rPr lang="en-US" sz="2000" dirty="0"/>
              <a:t>due to hard manual work</a:t>
            </a:r>
          </a:p>
          <a:p>
            <a:pPr marL="800100" lvl="1" indent="-342900" algn="just">
              <a:buFont typeface="Arial" panose="020B0604020202020204" pitchFamily="34" charset="0"/>
              <a:buChar char="•"/>
            </a:pPr>
            <a:r>
              <a:rPr lang="en-US" sz="2000" dirty="0"/>
              <a:t>organic foods in their diets</a:t>
            </a:r>
          </a:p>
          <a:p>
            <a:pPr marL="342900" indent="-342900" algn="just">
              <a:buFont typeface="Arial" panose="020B0604020202020204" pitchFamily="34" charset="0"/>
              <a:buChar char="•"/>
            </a:pPr>
            <a:endParaRPr lang="en-US" sz="2100" dirty="0"/>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picture containing text, newspaper&#10;&#10;Description automatically generated">
            <a:extLst>
              <a:ext uri="{FF2B5EF4-FFF2-40B4-BE49-F238E27FC236}">
                <a16:creationId xmlns="" xmlns:a16="http://schemas.microsoft.com/office/drawing/2014/main" id="{921CFF1E-BD4F-4A48-8E24-DED5BE36ACF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85972" y="2324324"/>
            <a:ext cx="2173813" cy="2906407"/>
          </a:xfrm>
          <a:prstGeom prst="rect">
            <a:avLst/>
          </a:prstGeom>
        </p:spPr>
      </p:pic>
      <p:pic>
        <p:nvPicPr>
          <p:cNvPr id="7" name="Picture 6" descr="A picture containing text, newspaper&#10;&#10;Description automatically generated">
            <a:extLst>
              <a:ext uri="{FF2B5EF4-FFF2-40B4-BE49-F238E27FC236}">
                <a16:creationId xmlns="" xmlns:a16="http://schemas.microsoft.com/office/drawing/2014/main" id="{67F4F131-1C6D-4917-B93C-DA62E0FA05E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32040" y="2279900"/>
            <a:ext cx="1853931" cy="2985304"/>
          </a:xfrm>
          <a:prstGeom prst="rect">
            <a:avLst/>
          </a:prstGeom>
        </p:spPr>
      </p:pic>
    </p:spTree>
    <p:extLst>
      <p:ext uri="{BB962C8B-B14F-4D97-AF65-F5344CB8AC3E}">
        <p14:creationId xmlns:p14="http://schemas.microsoft.com/office/powerpoint/2010/main" val="1420812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46186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Perceptions about COVID-19</a:t>
            </a:r>
          </a:p>
        </p:txBody>
      </p:sp>
      <p:sp>
        <p:nvSpPr>
          <p:cNvPr id="11" name="TextBox 10"/>
          <p:cNvSpPr txBox="1"/>
          <p:nvPr/>
        </p:nvSpPr>
        <p:spPr>
          <a:xfrm>
            <a:off x="305526" y="825138"/>
            <a:ext cx="8316924" cy="5647700"/>
          </a:xfrm>
          <a:prstGeom prst="rect">
            <a:avLst/>
          </a:prstGeom>
          <a:noFill/>
        </p:spPr>
        <p:txBody>
          <a:bodyPr wrap="square" rtlCol="0">
            <a:spAutoFit/>
          </a:bodyPr>
          <a:lstStyle/>
          <a:p>
            <a:pPr marL="285750" indent="-285750" algn="just">
              <a:buFont typeface="Arial" panose="020B0604020202020204" pitchFamily="34" charset="0"/>
              <a:buChar char="•"/>
            </a:pPr>
            <a:r>
              <a:rPr lang="en-GB" sz="2000" dirty="0">
                <a:latin typeface="Calibri" panose="020F0502020204030204" pitchFamily="34" charset="0"/>
                <a:ea typeface="Calibri" panose="020F0502020204030204" pitchFamily="34" charset="0"/>
              </a:rPr>
              <a:t>Access to health services did not change but k</a:t>
            </a:r>
            <a:r>
              <a:rPr lang="en-GB" sz="2000" dirty="0">
                <a:effectLst/>
                <a:latin typeface="Calibri" panose="020F0502020204030204" pitchFamily="34" charset="0"/>
                <a:ea typeface="Calibri" panose="020F0502020204030204" pitchFamily="34" charset="0"/>
              </a:rPr>
              <a:t>ey informants revealed that people were shunning hospitals and medical workers </a:t>
            </a:r>
          </a:p>
          <a:p>
            <a:pPr marL="800100" lvl="1" indent="-342900" algn="just">
              <a:buFont typeface="Wingdings" panose="05000000000000000000" pitchFamily="2" charset="2"/>
              <a:buChar char="ü"/>
            </a:pPr>
            <a:r>
              <a:rPr lang="en-GB" sz="2000" dirty="0">
                <a:latin typeface="Calibri" panose="020F0502020204030204" pitchFamily="34" charset="0"/>
              </a:rPr>
              <a:t>Afraid of contracting COVID-19/ being falsely declared positive, and risk being placed under isolation.</a:t>
            </a:r>
          </a:p>
          <a:p>
            <a:pPr marL="800100" lvl="1" indent="-342900" algn="just">
              <a:buFont typeface="Wingdings" panose="05000000000000000000" pitchFamily="2" charset="2"/>
              <a:buChar char="ü"/>
            </a:pPr>
            <a:r>
              <a:rPr lang="en-GB" sz="2000" dirty="0">
                <a:latin typeface="Calibri" panose="020F0502020204030204" pitchFamily="34" charset="0"/>
              </a:rPr>
              <a:t>Some medical workers beaten up – accused of falsely diagnosing people as positive and declaring normal deaths as COVID deaths </a:t>
            </a:r>
          </a:p>
          <a:p>
            <a:pPr marL="800100" lvl="1" indent="-342900" algn="just">
              <a:buFont typeface="Wingdings" panose="05000000000000000000" pitchFamily="2" charset="2"/>
              <a:buChar char="ü"/>
            </a:pPr>
            <a:r>
              <a:rPr lang="en-GB" sz="2000" dirty="0">
                <a:latin typeface="Calibri" panose="020F0502020204030204" pitchFamily="34" charset="0"/>
              </a:rPr>
              <a:t>Misconception that medical workers are being paid huge sums of money for every COVID-19 case or death recorded</a:t>
            </a:r>
            <a:endParaRPr lang="en-US" sz="2000" dirty="0"/>
          </a:p>
          <a:p>
            <a:pPr marL="214313" indent="-214313">
              <a:buFont typeface="Arial" panose="020B0604020202020204" pitchFamily="34" charset="0"/>
              <a:buChar char="•"/>
            </a:pPr>
            <a:r>
              <a:rPr lang="en-US" sz="2100" dirty="0"/>
              <a:t>Low uptake of COVID-19 vaccines and initial stock expired, worse in rural areas</a:t>
            </a:r>
          </a:p>
          <a:p>
            <a:pPr marL="800100" lvl="1" indent="-342900">
              <a:buFont typeface="Wingdings" panose="05000000000000000000" pitchFamily="2" charset="2"/>
              <a:buChar char="ü"/>
            </a:pPr>
            <a:r>
              <a:rPr lang="en-US" sz="2100" dirty="0"/>
              <a:t>Vaccines linked to satanism (666), poison to kill high population of black people, and cause people to become sexually impotent &amp; infertile</a:t>
            </a:r>
          </a:p>
          <a:p>
            <a:pPr marL="800100" lvl="1" indent="-342900">
              <a:buFont typeface="Wingdings" panose="05000000000000000000" pitchFamily="2" charset="2"/>
              <a:buChar char="ü"/>
            </a:pPr>
            <a:r>
              <a:rPr lang="en-US" sz="2100" dirty="0"/>
              <a:t>Political &amp; high-profile people accused of getting special vaccines which are safe </a:t>
            </a:r>
          </a:p>
          <a:p>
            <a:pPr lvl="0"/>
            <a:endParaRPr lang="en-GB" sz="2100"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82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Activities by children</a:t>
            </a:r>
          </a:p>
        </p:txBody>
      </p:sp>
      <p:sp>
        <p:nvSpPr>
          <p:cNvPr id="11" name="TextBox 10"/>
          <p:cNvSpPr txBox="1"/>
          <p:nvPr/>
        </p:nvSpPr>
        <p:spPr>
          <a:xfrm>
            <a:off x="299102" y="818599"/>
            <a:ext cx="8316924" cy="1561068"/>
          </a:xfrm>
          <a:prstGeom prst="rect">
            <a:avLst/>
          </a:prstGeom>
          <a:noFill/>
        </p:spPr>
        <p:txBody>
          <a:bodyPr wrap="square" rtlCol="0">
            <a:spAutoFit/>
          </a:bodyPr>
          <a:lstStyle/>
          <a:p>
            <a:pPr marL="342900" marR="0" lvl="0" indent="-342900" algn="just">
              <a:lnSpc>
                <a:spcPct val="107000"/>
              </a:lnSpc>
              <a:spcBef>
                <a:spcPts val="0"/>
              </a:spcBef>
              <a:spcAft>
                <a:spcPts val="0"/>
              </a:spcAft>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Calibri" panose="020F0502020204030204" pitchFamily="34" charset="0"/>
              </a:rPr>
              <a:t>Only a third were doing school-work at home, with increases in household chores for girls and farm work for boys.  More sexual activities for teens and teenage pregnancies</a:t>
            </a:r>
          </a:p>
          <a:p>
            <a:pPr marL="342900" marR="0" lvl="0" indent="-342900" algn="just">
              <a:lnSpc>
                <a:spcPct val="107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Chart 13">
            <a:extLst>
              <a:ext uri="{FF2B5EF4-FFF2-40B4-BE49-F238E27FC236}">
                <a16:creationId xmlns="" xmlns:a16="http://schemas.microsoft.com/office/drawing/2014/main" id="{F6AC115E-1ADD-4B56-8F18-A996B4F77567}"/>
              </a:ext>
            </a:extLst>
          </p:cNvPr>
          <p:cNvGraphicFramePr/>
          <p:nvPr>
            <p:extLst>
              <p:ext uri="{D42A27DB-BD31-4B8C-83A1-F6EECF244321}">
                <p14:modId xmlns:p14="http://schemas.microsoft.com/office/powerpoint/2010/main" val="3754662259"/>
              </p:ext>
            </p:extLst>
          </p:nvPr>
        </p:nvGraphicFramePr>
        <p:xfrm>
          <a:off x="467544" y="1988840"/>
          <a:ext cx="8292825" cy="327210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54787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27655"/>
            <a:ext cx="6643361"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Movement restrictions due to COVID-19</a:t>
            </a:r>
          </a:p>
        </p:txBody>
      </p:sp>
      <p:sp>
        <p:nvSpPr>
          <p:cNvPr id="11" name="TextBox 10"/>
          <p:cNvSpPr txBox="1"/>
          <p:nvPr/>
        </p:nvSpPr>
        <p:spPr>
          <a:xfrm>
            <a:off x="406072" y="844653"/>
            <a:ext cx="8316924" cy="1497589"/>
          </a:xfrm>
          <a:prstGeom prst="rect">
            <a:avLst/>
          </a:prstGeom>
          <a:noFill/>
        </p:spPr>
        <p:txBody>
          <a:bodyPr wrap="square" rtlCol="0">
            <a:spAutoFit/>
          </a:bodyPr>
          <a:lstStyle/>
          <a:p>
            <a:pPr marL="285750" marR="0" indent="-285750" algn="just">
              <a:lnSpc>
                <a:spcPct val="107000"/>
              </a:lnSpc>
              <a:spcBef>
                <a:spcPts val="0"/>
              </a:spcBef>
              <a:spcAft>
                <a:spcPts val="800"/>
              </a:spcAft>
              <a:buFontTx/>
              <a:buChar char="-"/>
            </a:pPr>
            <a:r>
              <a:rPr lang="en-US" sz="2000" dirty="0">
                <a:latin typeface="Calibri" panose="020F0502020204030204" pitchFamily="34" charset="0"/>
                <a:ea typeface="Calibri" panose="020F0502020204030204" pitchFamily="34" charset="0"/>
                <a:cs typeface="Times New Roman" panose="02020603050405020304" pitchFamily="18" charset="0"/>
              </a:rPr>
              <a:t>General reduction in movements - in and outside villages</a:t>
            </a:r>
          </a:p>
          <a:p>
            <a:pPr marL="285750" marR="0" indent="-285750" algn="just">
              <a:lnSpc>
                <a:spcPct val="107000"/>
              </a:lnSpc>
              <a:spcBef>
                <a:spcPts val="0"/>
              </a:spcBef>
              <a:spcAft>
                <a:spcPts val="800"/>
              </a:spcAft>
              <a:buFontTx/>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R2, households relaxed; consistent with </a:t>
            </a:r>
            <a:r>
              <a:rPr lang="en-US" sz="2000" dirty="0">
                <a:latin typeface="Calibri" panose="020F0502020204030204" pitchFamily="34" charset="0"/>
                <a:ea typeface="Calibri" panose="020F0502020204030204" pitchFamily="34" charset="0"/>
                <a:cs typeface="Times New Roman" panose="02020603050405020304" pitchFamily="18" charset="0"/>
              </a:rPr>
              <a:t>low </a:t>
            </a:r>
            <a:r>
              <a:rPr lang="en-US" sz="2000" dirty="0">
                <a:effectLst/>
                <a:latin typeface="Calibri" panose="020F0502020204030204" pitchFamily="34" charset="0"/>
                <a:ea typeface="Calibri" panose="020F0502020204030204" pitchFamily="34" charset="0"/>
                <a:cs typeface="Times New Roman" panose="02020603050405020304" pitchFamily="18" charset="0"/>
              </a:rPr>
              <a:t>prevalence of COVID at the national level and misconception that they are less vulnerable to the disease </a:t>
            </a: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Chart 13">
            <a:extLst>
              <a:ext uri="{FF2B5EF4-FFF2-40B4-BE49-F238E27FC236}">
                <a16:creationId xmlns="" xmlns:a16="http://schemas.microsoft.com/office/drawing/2014/main" id="{1E3ECF44-7FE2-48FD-95A5-5D20F8256AAD}"/>
              </a:ext>
            </a:extLst>
          </p:cNvPr>
          <p:cNvGraphicFramePr/>
          <p:nvPr>
            <p:extLst>
              <p:ext uri="{D42A27DB-BD31-4B8C-83A1-F6EECF244321}">
                <p14:modId xmlns:p14="http://schemas.microsoft.com/office/powerpoint/2010/main" val="2134736379"/>
              </p:ext>
            </p:extLst>
          </p:nvPr>
        </p:nvGraphicFramePr>
        <p:xfrm>
          <a:off x="467544" y="2386470"/>
          <a:ext cx="7992888" cy="296265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13229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Modes of payment for transactions</a:t>
            </a:r>
          </a:p>
        </p:txBody>
      </p:sp>
      <p:sp>
        <p:nvSpPr>
          <p:cNvPr id="11" name="TextBox 10"/>
          <p:cNvSpPr txBox="1"/>
          <p:nvPr/>
        </p:nvSpPr>
        <p:spPr>
          <a:xfrm>
            <a:off x="305526" y="825138"/>
            <a:ext cx="8316924" cy="4755148"/>
          </a:xfrm>
          <a:prstGeom prst="rect">
            <a:avLst/>
          </a:prstGeom>
          <a:noFill/>
        </p:spPr>
        <p:txBody>
          <a:bodyPr wrap="square" rtlCol="0">
            <a:spAutoFit/>
          </a:bodyPr>
          <a:lstStyle/>
          <a:p>
            <a:pPr marL="214313" indent="-214313">
              <a:buFont typeface="Arial" panose="020B0604020202020204" pitchFamily="34" charset="0"/>
              <a:buChar char="•"/>
            </a:pPr>
            <a:r>
              <a:rPr lang="en-US" sz="2400" dirty="0"/>
              <a:t>Mobile payments remain widely unused </a:t>
            </a:r>
          </a:p>
          <a:p>
            <a:endParaRPr lang="en-US" sz="2400" dirty="0"/>
          </a:p>
          <a:p>
            <a:pPr marL="214313" indent="-214313">
              <a:buFont typeface="Arial" panose="020B0604020202020204" pitchFamily="34" charset="0"/>
              <a:buChar char="•"/>
            </a:pPr>
            <a:r>
              <a:rPr lang="en-US" sz="2400" dirty="0"/>
              <a:t>Increased from </a:t>
            </a:r>
            <a:r>
              <a:rPr lang="en-GB" sz="2400" dirty="0">
                <a:effectLst/>
                <a:latin typeface="Calibri" panose="020F0502020204030204" pitchFamily="34" charset="0"/>
                <a:ea typeface="Calibri" panose="020F0502020204030204" pitchFamily="34" charset="0"/>
                <a:cs typeface="Times New Roman" panose="02020603050405020304" pitchFamily="18" charset="0"/>
              </a:rPr>
              <a:t>17% in R1 and R2 to 33% in R3. </a:t>
            </a:r>
          </a:p>
          <a:p>
            <a:pPr marL="214313" indent="-214313">
              <a:buFont typeface="Arial" panose="020B0604020202020204" pitchFamily="34" charset="0"/>
              <a:buChar char="•"/>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214313" indent="-214313">
              <a:buFont typeface="Arial" panose="020B0604020202020204" pitchFamily="34" charset="0"/>
              <a:buChar char="•"/>
            </a:pPr>
            <a:r>
              <a:rPr lang="en-GB" sz="2400" dirty="0"/>
              <a:t>Why are mobile payments rarely used?</a:t>
            </a:r>
          </a:p>
          <a:p>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a:t>
            </a:r>
            <a:r>
              <a:rPr lang="en-GB"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Cash is the dominant means of exchange here. People would love to use 	mobile money services but being </a:t>
            </a:r>
            <a:r>
              <a:rPr lang="en-GB" i="1" u="sng"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poor </a:t>
            </a:r>
            <a:r>
              <a:rPr lang="en-GB"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as most of the households are in this 	community, they find the </a:t>
            </a:r>
            <a:r>
              <a:rPr lang="en-GB" i="1" u="sng"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transaction charges</a:t>
            </a:r>
            <a:r>
              <a:rPr lang="en-GB"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to be a waste of their money. 	Perhaps all service charges could have been suspended. And </a:t>
            </a:r>
            <a:r>
              <a:rPr lang="en-GB" i="1" u="sng"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phone signal</a:t>
            </a:r>
            <a:r>
              <a:rPr lang="en-GB"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too 	ca</a:t>
            </a:r>
            <a:r>
              <a:rPr lang="en-GB" i="1" dirty="0">
                <a:solidFill>
                  <a:srgbClr val="006600"/>
                </a:solidFill>
                <a:latin typeface="Calibri" panose="020F0502020204030204" pitchFamily="34" charset="0"/>
                <a:cs typeface="Times New Roman" panose="02020603050405020304" pitchFamily="18" charset="0"/>
              </a:rPr>
              <a:t>n be very unreliable here….Extension worker, </a:t>
            </a:r>
            <a:r>
              <a:rPr lang="en-GB" i="1" dirty="0" err="1">
                <a:solidFill>
                  <a:srgbClr val="006600"/>
                </a:solidFill>
                <a:latin typeface="Calibri" panose="020F0502020204030204" pitchFamily="34" charset="0"/>
                <a:cs typeface="Times New Roman" panose="02020603050405020304" pitchFamily="18" charset="0"/>
              </a:rPr>
              <a:t>Mchinji</a:t>
            </a:r>
            <a:r>
              <a:rPr lang="en-GB" i="1" dirty="0">
                <a:solidFill>
                  <a:srgbClr val="006600"/>
                </a:solidFill>
                <a:latin typeface="Calibri" panose="020F0502020204030204" pitchFamily="34" charset="0"/>
                <a:cs typeface="Times New Roman" panose="02020603050405020304" pitchFamily="18" charset="0"/>
              </a:rPr>
              <a:t>, February 2021</a:t>
            </a:r>
            <a:endParaRPr lang="en-US" i="1" dirty="0">
              <a:solidFill>
                <a:srgbClr val="006600"/>
              </a:solidFill>
              <a:latin typeface="Calibri" panose="020F0502020204030204" pitchFamily="34" charset="0"/>
              <a:cs typeface="Times New Roman" panose="02020603050405020304" pitchFamily="18" charset="0"/>
            </a:endParaRPr>
          </a:p>
          <a:p>
            <a:pPr marL="214313" indent="-214313">
              <a:buFont typeface="Arial" panose="020B0604020202020204" pitchFamily="34" charset="0"/>
              <a:buChar char="•"/>
            </a:pPr>
            <a:endParaRPr lang="en-US" dirty="0"/>
          </a:p>
          <a:p>
            <a:pPr lvl="0"/>
            <a:endParaRPr lang="en-GB" sz="2100"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3858" y="536387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89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5859836"/>
            <a:ext cx="9144000" cy="179565"/>
          </a:xfrm>
          <a:prstGeom prst="rect">
            <a:avLst/>
          </a:prstGeom>
          <a:solidFill>
            <a:srgbClr val="8CD5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3" name="Rectangle 2"/>
          <p:cNvSpPr/>
          <p:nvPr/>
        </p:nvSpPr>
        <p:spPr>
          <a:xfrm>
            <a:off x="1143000" y="5157193"/>
            <a:ext cx="6858000" cy="67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p>
        </p:txBody>
      </p:sp>
      <p:sp>
        <p:nvSpPr>
          <p:cNvPr id="17" name="TextBox 16"/>
          <p:cNvSpPr txBox="1"/>
          <p:nvPr/>
        </p:nvSpPr>
        <p:spPr>
          <a:xfrm>
            <a:off x="305526" y="5461864"/>
            <a:ext cx="3186354" cy="246221"/>
          </a:xfrm>
          <a:prstGeom prst="rect">
            <a:avLst/>
          </a:prstGeom>
          <a:noFill/>
        </p:spPr>
        <p:txBody>
          <a:bodyPr wrap="square" rtlCol="0">
            <a:spAutoFit/>
          </a:bodyPr>
          <a:lstStyle/>
          <a:p>
            <a:r>
              <a:rPr lang="en-ZA" sz="1500" baseline="30000" dirty="0">
                <a:solidFill>
                  <a:srgbClr val="007E39"/>
                </a:solidFill>
                <a:latin typeface="Arial" panose="020B0604020202020204" pitchFamily="34" charset="0"/>
                <a:ea typeface="Adobe Gothic Std B" pitchFamily="34" charset="-128"/>
                <a:cs typeface="Arial" panose="020B0604020202020204" pitchFamily="34" charset="0"/>
              </a:rPr>
              <a:t>www.future-agricultures.org/apra</a:t>
            </a:r>
          </a:p>
        </p:txBody>
      </p:sp>
      <p:cxnSp>
        <p:nvCxnSpPr>
          <p:cNvPr id="5" name="Straight Connector 4"/>
          <p:cNvCxnSpPr>
            <a:cxnSpLocks/>
          </p:cNvCxnSpPr>
          <p:nvPr/>
        </p:nvCxnSpPr>
        <p:spPr>
          <a:xfrm>
            <a:off x="0" y="5265204"/>
            <a:ext cx="9144000" cy="0"/>
          </a:xfrm>
          <a:prstGeom prst="line">
            <a:avLst/>
          </a:prstGeom>
          <a:ln>
            <a:solidFill>
              <a:srgbClr val="8CD52B"/>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7544" y="280995"/>
            <a:ext cx="6318429" cy="553998"/>
          </a:xfrm>
          <a:prstGeom prst="rect">
            <a:avLst/>
          </a:prstGeom>
          <a:noFill/>
        </p:spPr>
        <p:txBody>
          <a:bodyPr wrap="square" rtlCol="0">
            <a:spAutoFit/>
          </a:bodyPr>
          <a:lstStyle/>
          <a:p>
            <a:r>
              <a:rPr lang="en-ZA" sz="3000" b="1" dirty="0">
                <a:solidFill>
                  <a:srgbClr val="007E39"/>
                </a:solidFill>
                <a:latin typeface="+mj-lt"/>
                <a:cs typeface="Arial" panose="020B0604020202020204" pitchFamily="34" charset="0"/>
              </a:rPr>
              <a:t>Social Assistance amid COVID-19</a:t>
            </a:r>
          </a:p>
        </p:txBody>
      </p:sp>
      <p:sp>
        <p:nvSpPr>
          <p:cNvPr id="11" name="TextBox 10"/>
          <p:cNvSpPr txBox="1"/>
          <p:nvPr/>
        </p:nvSpPr>
        <p:spPr>
          <a:xfrm>
            <a:off x="305526" y="825138"/>
            <a:ext cx="8316924" cy="4263218"/>
          </a:xfrm>
          <a:prstGeom prst="rect">
            <a:avLst/>
          </a:prstGeom>
          <a:noFill/>
        </p:spPr>
        <p:txBody>
          <a:bodyPr wrap="square" rtlCol="0">
            <a:spAutoFit/>
          </a:bodyPr>
          <a:lstStyle/>
          <a:p>
            <a:pPr marL="214313" indent="-214313">
              <a:buFont typeface="Arial" panose="020B0604020202020204" pitchFamily="34" charset="0"/>
              <a:buChar char="•"/>
            </a:pPr>
            <a:r>
              <a:rPr lang="en-GB" sz="2800" dirty="0">
                <a:effectLst/>
                <a:latin typeface="Calibri" panose="020F0502020204030204" pitchFamily="34" charset="0"/>
                <a:ea typeface="Calibri" panose="020F0502020204030204" pitchFamily="34" charset="0"/>
              </a:rPr>
              <a:t>Majority (60% of respondents) did not receive any assistance</a:t>
            </a:r>
          </a:p>
          <a:p>
            <a:pPr marL="214313" indent="-214313">
              <a:buFont typeface="Arial" panose="020B0604020202020204" pitchFamily="34" charset="0"/>
              <a:buChar char="•"/>
            </a:pPr>
            <a:r>
              <a:rPr lang="en-GB" sz="2800" dirty="0"/>
              <a:t>Government only reached out to </a:t>
            </a:r>
            <a:r>
              <a:rPr lang="en-GB" sz="2800" dirty="0">
                <a:effectLst/>
                <a:latin typeface="Calibri" panose="020F0502020204030204" pitchFamily="34" charset="0"/>
                <a:ea typeface="Calibri" panose="020F0502020204030204" pitchFamily="34" charset="0"/>
              </a:rPr>
              <a:t>30% of respondents with COVID-19 social assistance though key informants revealed this was continuation of pre-COVID work</a:t>
            </a:r>
          </a:p>
          <a:p>
            <a:pPr marL="214313" indent="-214313">
              <a:buFont typeface="Arial" panose="020B0604020202020204" pitchFamily="34" charset="0"/>
              <a:buChar char="•"/>
            </a:pPr>
            <a:endParaRPr lang="en-US" sz="2100" dirty="0"/>
          </a:p>
          <a:p>
            <a:pPr marL="0" marR="0">
              <a:lnSpc>
                <a:spcPct val="107000"/>
              </a:lnSpc>
              <a:spcBef>
                <a:spcPts val="0"/>
              </a:spcBef>
              <a:spcAft>
                <a:spcPts val="0"/>
              </a:spcAft>
            </a:pPr>
            <a:r>
              <a:rPr lang="en-GB" sz="18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…the only assistance I am aware of is that of </a:t>
            </a:r>
            <a:r>
              <a:rPr lang="en-GB" sz="1800" i="1" u="sng"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handwashing facilities </a:t>
            </a:r>
            <a:r>
              <a:rPr lang="en-GB" sz="18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that have 	been distributed to schools, markets, and district council offices. I hear the 	government is planning cash transfers targeting poor households in the cities 	alone.  Traditional chief, </a:t>
            </a:r>
            <a:r>
              <a:rPr lang="en-GB" sz="1800" i="1" dirty="0" err="1">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Ntchisi</a:t>
            </a:r>
            <a:r>
              <a:rPr lang="en-GB" sz="1800" i="1" dirty="0">
                <a:solidFill>
                  <a:srgbClr val="006600"/>
                </a:solidFill>
                <a:effectLst/>
                <a:latin typeface="Calibri" panose="020F0502020204030204" pitchFamily="34" charset="0"/>
                <a:ea typeface="Calibri" panose="020F0502020204030204" pitchFamily="34" charset="0"/>
                <a:cs typeface="Times New Roman" panose="02020603050405020304" pitchFamily="18" charset="0"/>
              </a:rPr>
              <a:t>, June 2020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a:p>
            <a:pPr marL="257175" indent="-257175">
              <a:spcAft>
                <a:spcPts val="900"/>
              </a:spcAft>
              <a:buFont typeface="Arial" panose="020B0604020202020204" pitchFamily="34" charset="0"/>
              <a:buChar char="•"/>
            </a:pPr>
            <a:endParaRPr lang="en-GB" sz="1275" b="1" dirty="0">
              <a:cs typeface="Arial" panose="020B0604020202020204" pitchFamily="34" charset="0"/>
            </a:endParaRPr>
          </a:p>
        </p:txBody>
      </p:sp>
      <p:pic>
        <p:nvPicPr>
          <p:cNvPr id="12" name="Picture 4" descr="C:\Adata\APRA Brochure D 1 Folder\Links\FAC_New logo.jpg">
            <a:extLst>
              <a:ext uri="{FF2B5EF4-FFF2-40B4-BE49-F238E27FC236}">
                <a16:creationId xmlns="" xmlns:a16="http://schemas.microsoft.com/office/drawing/2014/main" id="{EDA348BB-68EF-4DF0-9B1F-9A0BFC32808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4720" y="5371820"/>
            <a:ext cx="716512" cy="30811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C:\Adata\APRA\APRA logo_Large.jpg">
            <a:extLst>
              <a:ext uri="{FF2B5EF4-FFF2-40B4-BE49-F238E27FC236}">
                <a16:creationId xmlns="" xmlns:a16="http://schemas.microsoft.com/office/drawing/2014/main" id="{0BD085F3-874D-40D0-B9DC-5787770F56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0905" y="5393599"/>
            <a:ext cx="648072" cy="30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6125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6072</TotalTime>
  <Words>1498</Words>
  <Application>Microsoft Office PowerPoint</Application>
  <PresentationFormat>On-screen Show (4:3)</PresentationFormat>
  <Paragraphs>188</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Adobe Gothic Std B</vt:lpstr>
      <vt:lpstr>Arial</vt:lpstr>
      <vt:lpstr>Calibri</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APRA Rice Value Chains and COVID-19</dc:title>
  <dc:creator>Dawit Alemu;Aida Isinika;John Thompson;Hannigton Odame</dc:creator>
  <cp:lastModifiedBy>Alice Mutimer</cp:lastModifiedBy>
  <cp:revision>255</cp:revision>
  <dcterms:created xsi:type="dcterms:W3CDTF">2016-10-26T09:24:54Z</dcterms:created>
  <dcterms:modified xsi:type="dcterms:W3CDTF">2021-11-12T12:38:27Z</dcterms:modified>
</cp:coreProperties>
</file>